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1510" r:id="rId2"/>
    <p:sldId id="1515" r:id="rId3"/>
    <p:sldId id="1494" r:id="rId4"/>
    <p:sldId id="1495" r:id="rId5"/>
    <p:sldId id="1496" r:id="rId6"/>
    <p:sldId id="1513" r:id="rId7"/>
    <p:sldId id="1514" r:id="rId8"/>
    <p:sldId id="1516" r:id="rId9"/>
    <p:sldId id="1511" r:id="rId10"/>
    <p:sldId id="1498" r:id="rId11"/>
    <p:sldId id="1499" r:id="rId12"/>
    <p:sldId id="1500" r:id="rId13"/>
    <p:sldId id="1502" r:id="rId14"/>
    <p:sldId id="1503" r:id="rId15"/>
    <p:sldId id="1505" r:id="rId16"/>
    <p:sldId id="1508" r:id="rId17"/>
    <p:sldId id="1509" r:id="rId18"/>
    <p:sldId id="1517" r:id="rId19"/>
    <p:sldId id="1518" r:id="rId20"/>
    <p:sldId id="1519" r:id="rId21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36FD06-C470-4962-8101-1BB3FD2723E9}" v="2" dt="2024-09-26T09:28:49.6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7BBA-5ABF-4106-AA16-7A0A6F04822B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055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AC2B9-4D39-426F-AFB3-CF35A604EAD8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61267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AC2B9-4D39-426F-AFB3-CF35A604EAD8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124138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AC2B9-4D39-426F-AFB3-CF35A604EAD8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1127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AC2B9-4D39-426F-AFB3-CF35A604EAD8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961743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AC2B9-4D39-426F-AFB3-CF35A604EAD8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89161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593C-E145-428F-A2BA-2AA20E23FA05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617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1D41-F19E-4A91-A216-2B480287E132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1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F66A-89E2-4504-8667-5F03D8691B8A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072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160-3966-49B6-8B43-96D2C7C0C6D6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406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4CE82-82C5-45F4-808C-13BA41920609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843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B3A6-9913-4345-9C3B-278D210774CE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34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2A9E-91EA-4CF7-B0C3-2C5A721E7616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33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D0B9-8FFA-412E-9F47-85BA351CA9C6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392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34118-4D84-487C-8D01-347DB8B5F900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61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D19E6-C099-4FC0-A980-74D53624340A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503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AC2B9-4D39-426F-AFB3-CF35A604EAD8}" type="datetime1">
              <a:rPr lang="ru-RU" smtClean="0"/>
              <a:pPr/>
              <a:t>30.09.2024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23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68A4E1-C400-4850-927A-35ECE28253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структуры госпитализаций в разрезе перевыполнения объемов и финансирования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C7E9D43-8D3D-4829-BEC8-F9876CF7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09B84F-7F53-ACB9-683D-5C1932C1C5F8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714F37-9FDF-06FD-83DF-617AE5C45C6C}"/>
              </a:ext>
            </a:extLst>
          </p:cNvPr>
          <p:cNvSpPr txBox="1"/>
          <p:nvPr/>
        </p:nvSpPr>
        <p:spPr>
          <a:xfrm>
            <a:off x="2589213" y="5114346"/>
            <a:ext cx="8664941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Боброва Елена Александровна</a:t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Первый заместитель директора Территориального фонда обязательного медицинского страхования Московской области</a:t>
            </a:r>
            <a:endParaRPr lang="en-US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92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543573" y="-1"/>
            <a:ext cx="10189829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экстракорпоральному оплодотворению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787261"/>
              </p:ext>
            </p:extLst>
          </p:nvPr>
        </p:nvGraphicFramePr>
        <p:xfrm>
          <a:off x="492154" y="1394323"/>
          <a:ext cx="10972802" cy="1686160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5106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34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516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3.5.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ЭКО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4 373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501 195,1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402 592,5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</a:tbl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707022D-DBA4-4089-A67F-7A1AC864A4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13" t="12280" r="38417" b="12294"/>
          <a:stretch/>
        </p:blipFill>
        <p:spPr>
          <a:xfrm>
            <a:off x="9174425" y="3858935"/>
            <a:ext cx="2276253" cy="24974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4CB497D-32AF-42FD-AD24-01EE567C0740}"/>
              </a:ext>
            </a:extLst>
          </p:cNvPr>
          <p:cNvSpPr txBox="1">
            <a:spLocks/>
          </p:cNvSpPr>
          <p:nvPr/>
        </p:nvSpPr>
        <p:spPr>
          <a:xfrm>
            <a:off x="1652632" y="4041159"/>
            <a:ext cx="7164198" cy="1831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финансирование на проведение ЭКО из бюджета Московской области составит – 143 280,6 тыс. рублей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7F67F3-2D06-9151-7B8B-9AFD6FA9127F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31C8FC-63E4-E99B-0B47-F2420A01E352}"/>
              </a:ext>
            </a:extLst>
          </p:cNvPr>
          <p:cNvSpPr txBox="1"/>
          <p:nvPr/>
        </p:nvSpPr>
        <p:spPr>
          <a:xfrm>
            <a:off x="1652631" y="5506156"/>
            <a:ext cx="6870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МО – медицинская организация, МБТ – межбюджетные трансферты, ЭКО - Экстракорпоральное оплодотворение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6E6733-E284-AD35-1984-8F7C5BE139A4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759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459683" y="-1"/>
            <a:ext cx="10273719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лечению хронического вирусного гепатита C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835108"/>
              </p:ext>
            </p:extLst>
          </p:nvPr>
        </p:nvGraphicFramePr>
        <p:xfrm>
          <a:off x="760600" y="1268488"/>
          <a:ext cx="10972802" cy="1686160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5106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34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516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3.2.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гепатит 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310 714,5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3 348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385 392,8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8A1C9D2-DDA4-417C-AA27-E844B81B4989}"/>
              </a:ext>
            </a:extLst>
          </p:cNvPr>
          <p:cNvSpPr txBox="1">
            <a:spLocks/>
          </p:cNvSpPr>
          <p:nvPr/>
        </p:nvSpPr>
        <p:spPr>
          <a:xfrm>
            <a:off x="1216404" y="4759908"/>
            <a:ext cx="8439325" cy="1831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финансирование на лечение больных с гепатитом С из бюджета Московской области составит –  305 990,0 тыс. рублей, что позволит пролечить дополнительно порядка 890 пациентов.</a:t>
            </a:r>
          </a:p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 пролечено 3 215 пациентов, в 2024 году за 8 месяцев пролечено уже 1729 пациентов.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18A7790-9F1F-4BF0-AC41-A4B63F3FE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4943" y="3070229"/>
            <a:ext cx="2813565" cy="19170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D69258-E761-4210-6376-A609ED9BC88C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875C71-4192-41B5-C8E6-C053C0C83203}"/>
              </a:ext>
            </a:extLst>
          </p:cNvPr>
          <p:cNvSpPr txBox="1"/>
          <p:nvPr/>
        </p:nvSpPr>
        <p:spPr>
          <a:xfrm>
            <a:off x="1652631" y="6162644"/>
            <a:ext cx="6870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МО – медицинская организация, МБТ – межбюджетные трансферты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1C6A02-27AA-4AD7-A57E-E5301F567953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9220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493239" y="-1"/>
            <a:ext cx="10240163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с проведением диализа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569396"/>
              </p:ext>
            </p:extLst>
          </p:nvPr>
        </p:nvGraphicFramePr>
        <p:xfrm>
          <a:off x="492154" y="1394323"/>
          <a:ext cx="10972802" cy="2021650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42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276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4734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5.1.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Гемодиализ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415 618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2 713 887,4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306 569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1 988 458,9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5.2.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Перитонеальный диализ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31 430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210 304,9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20 581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134 148,9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995164"/>
                  </a:ext>
                </a:extLst>
              </a:tr>
              <a:tr h="1750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фин. обеспечение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2 924 192,3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2 122 607,8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72,6%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601518"/>
                  </a:ext>
                </a:extLst>
              </a:tr>
            </a:tbl>
          </a:graphicData>
        </a:graphic>
      </p:graphicFrame>
      <p:pic>
        <p:nvPicPr>
          <p:cNvPr id="7" name="Рисунок 6" descr="Computer Icons Hospital Bed Patient Health Care PNG, Clipart, Angle, Area,  Bed, Blue, Brand Free PNG">
            <a:extLst>
              <a:ext uri="{FF2B5EF4-FFF2-40B4-BE49-F238E27FC236}">
                <a16:creationId xmlns:a16="http://schemas.microsoft.com/office/drawing/2014/main" id="{3BD070E6-8A74-4EF6-9EAC-C4CC6265580E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49" b="89961" l="9890" r="89973">
                        <a14:foregroundMark x1="53571" y1="16339" x2="53434" y2="18110"/>
                        <a14:foregroundMark x1="52885" y1="18701" x2="53159" y2="16535"/>
                        <a14:foregroundMark x1="53434" y1="16732" x2="51099" y2="15748"/>
                        <a14:foregroundMark x1="53159" y1="17717" x2="54396" y2="15551"/>
                        <a14:foregroundMark x1="72802" y1="24606" x2="74451" y2="26181"/>
                        <a14:foregroundMark x1="71429" y1="40551" x2="62912" y2="51575"/>
                        <a14:foregroundMark x1="62912" y1="51575" x2="69918" y2="44488"/>
                        <a14:foregroundMark x1="69918" y1="44488" x2="59753" y2="52559"/>
                        <a14:foregroundMark x1="59753" y1="52559" x2="53571" y2="52756"/>
                        <a14:foregroundMark x1="47775" y1="17828" x2="46978" y2="19685"/>
                        <a14:foregroundMark x1="49181" y1="14554" x2="48167" y2="16916"/>
                        <a14:foregroundMark x1="51374" y1="9449" x2="50404" y2="11707"/>
                        <a14:foregroundMark x1="46978" y1="19685" x2="46429" y2="45669"/>
                        <a14:foregroundMark x1="52610" y1="33661" x2="57555" y2="53740"/>
                        <a14:foregroundMark x1="17170" y1="56693" x2="17170" y2="56693"/>
                        <a14:foregroundMark x1="22390" y1="76378" x2="22390" y2="76378"/>
                        <a14:foregroundMark x1="83242" y1="70866" x2="83242" y2="70866"/>
                        <a14:backgroundMark x1="49451" y1="10827" x2="48626" y2="12402"/>
                        <a14:backgroundMark x1="50412" y1="11811" x2="51099" y2="12402"/>
                        <a14:backgroundMark x1="48214" y1="16929" x2="48077" y2="179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359" y="3415973"/>
            <a:ext cx="2472194" cy="185625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8FDC84F-C1E1-41B7-901E-007E28D04834}"/>
              </a:ext>
            </a:extLst>
          </p:cNvPr>
          <p:cNvSpPr txBox="1">
            <a:spLocks/>
          </p:cNvSpPr>
          <p:nvPr/>
        </p:nvSpPr>
        <p:spPr>
          <a:xfrm>
            <a:off x="1649834" y="4276051"/>
            <a:ext cx="8134525" cy="1831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rgbClr val="000000"/>
              </a:buClr>
              <a:buAutoNum type="arabicPeriod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Процедуры диализа оказывают 26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мед.организаций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 них 9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14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3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ФУЗы</a:t>
            </a: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000000"/>
              </a:buClr>
              <a:buFont typeface="+mj-lt"/>
              <a:buAutoNum type="arabicPeriod"/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объем 92 % оказывается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ЧУЗами</a:t>
            </a: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дефицит финансирования составит 9%</a:t>
            </a:r>
            <a:endParaRPr lang="ru-RU" sz="23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768939-3330-2CDE-1C7D-C8AC29889B37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D8A966-496F-3A0E-A2AF-5017F65CDE0B}"/>
              </a:ext>
            </a:extLst>
          </p:cNvPr>
          <p:cNvSpPr txBox="1"/>
          <p:nvPr/>
        </p:nvSpPr>
        <p:spPr>
          <a:xfrm>
            <a:off x="1649834" y="5986173"/>
            <a:ext cx="687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МО – медицинская организация, МБТ – межбюджетные трансферты, ГУЗЫ – государственные учреждения здравоохранения, ЧУЗЫ – частные учреждения здравоохранения, ФУЗЫ  - федеральные учреждения здравоохранения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353212-4400-05DD-5FCC-7E2A5BE752C7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7384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510017" y="-1"/>
            <a:ext cx="10223385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проведению </a:t>
            </a:r>
          </a:p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компьютерной томографии и магнитно-резонансной томографии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184685"/>
              </p:ext>
            </p:extLst>
          </p:nvPr>
        </p:nvGraphicFramePr>
        <p:xfrm>
          <a:off x="747128" y="1252559"/>
          <a:ext cx="10972802" cy="1858093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5106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34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516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4.2.1.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Компьютерная томография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307 912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690 492,3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282 873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637 128,0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885695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4.2.2.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Магнитно-резонансная томография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178 469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600 699,0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151 920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489 321,7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</a:tbl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0B4FA3C-AEA5-4AC8-8DC0-7A83697C6A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96" t="12281" r="26858" b="10948"/>
          <a:stretch/>
        </p:blipFill>
        <p:spPr>
          <a:xfrm>
            <a:off x="9539854" y="5025202"/>
            <a:ext cx="2652146" cy="183113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1D1F89D-8C78-4E29-BE27-CD5E6875ADD8}"/>
              </a:ext>
            </a:extLst>
          </p:cNvPr>
          <p:cNvSpPr txBox="1">
            <a:spLocks/>
          </p:cNvSpPr>
          <p:nvPr/>
        </p:nvSpPr>
        <p:spPr>
          <a:xfrm>
            <a:off x="1742113" y="3850547"/>
            <a:ext cx="8134525" cy="2090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rgbClr val="000000"/>
              </a:buClr>
              <a:buAutoNum type="arabicPeriod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 и МРТ  оказывает 96 мед. организаций, из них 53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29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14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ФУЗа</a:t>
            </a: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фактическому исполнению объемов помощи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оказывают 77 %, 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19 % и  4 %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ФУЗы</a:t>
            </a: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финансирования по прогнозу составит 23%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7FEE13-2C4C-DBD1-23BA-01AAA91596C6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7EBB11-431E-21A0-40FB-2BB19EE70368}"/>
              </a:ext>
            </a:extLst>
          </p:cNvPr>
          <p:cNvSpPr txBox="1"/>
          <p:nvPr/>
        </p:nvSpPr>
        <p:spPr>
          <a:xfrm>
            <a:off x="1649834" y="5986173"/>
            <a:ext cx="687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МО – медицинская организация, МБТ – межбюджетные трансферты, ГУЗЫ – государственные учреждения здравоохранения, ЧУЗЫ – частные учреждения здравоохранения, ФУЗЫ  - федеральные учреждения здравоохранения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EF8ED0-B894-1959-D628-4673B34FE014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8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510017" y="-1"/>
            <a:ext cx="10223385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проведению исследований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561212"/>
              </p:ext>
            </p:extLst>
          </p:nvPr>
        </p:nvGraphicFramePr>
        <p:xfrm>
          <a:off x="531812" y="1152907"/>
          <a:ext cx="10972802" cy="1686160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5106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34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516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4.2.7.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УЗИ сердечно-сосудистой системы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367 805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286 157,7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316 744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247 002,7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553D4031-2F28-49B4-A19D-587AD89060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020513"/>
              </p:ext>
            </p:extLst>
          </p:nvPr>
        </p:nvGraphicFramePr>
        <p:xfrm>
          <a:off x="531812" y="2857279"/>
          <a:ext cx="10972802" cy="1843792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5106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34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516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4.2.8.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Эндоскопическое диагностическое исследование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189 809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289 980,8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147 511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259 249,3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B7A838A-D911-4E9F-9EAA-1D6187075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826040"/>
              </p:ext>
            </p:extLst>
          </p:nvPr>
        </p:nvGraphicFramePr>
        <p:xfrm>
          <a:off x="531812" y="4723463"/>
          <a:ext cx="10972802" cy="1843792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5106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34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516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4.2.8.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Эндоскопическое диагностическое исследование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189 809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289 980,8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147 511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259 249,3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EFA20A1-16C1-5D52-7AC9-BDC09487D16A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C80B00-FEC6-4E66-54A2-46EA27B9F2F0}"/>
              </a:ext>
            </a:extLst>
          </p:cNvPr>
          <p:cNvSpPr txBox="1"/>
          <p:nvPr/>
        </p:nvSpPr>
        <p:spPr>
          <a:xfrm>
            <a:off x="1615524" y="6566201"/>
            <a:ext cx="6870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МО – медицинская организация, МБТ – межбюджетные трансферты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779DFDF-713E-3240-3B18-5D97BFB2B4D9}"/>
              </a:ext>
            </a:extLst>
          </p:cNvPr>
          <p:cNvSpPr/>
          <p:nvPr/>
        </p:nvSpPr>
        <p:spPr>
          <a:xfrm>
            <a:off x="1617784" y="6700086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80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493239" y="-1"/>
            <a:ext cx="10240163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проведению </a:t>
            </a:r>
          </a:p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исследований для диагностики онкологических заболеваний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094142"/>
              </p:ext>
            </p:extLst>
          </p:nvPr>
        </p:nvGraphicFramePr>
        <p:xfrm>
          <a:off x="531812" y="1157262"/>
          <a:ext cx="10972802" cy="1686160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5106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34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 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516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4.2.9.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Гистологические исследования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121 930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188 376,3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121 281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188 048,3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1466FF06-2A0D-4403-88CE-AA43E2321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421581"/>
              </p:ext>
            </p:extLst>
          </p:nvPr>
        </p:nvGraphicFramePr>
        <p:xfrm>
          <a:off x="531812" y="2961173"/>
          <a:ext cx="10972802" cy="1686160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5106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34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516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4.2.10.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Молекулярно-генетическое исследование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70 369,6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6 839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66 287,5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346ACA7D-38C2-4ECE-86D0-BFD87EA5B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180398"/>
              </p:ext>
            </p:extLst>
          </p:nvPr>
        </p:nvGraphicFramePr>
        <p:xfrm>
          <a:off x="539261" y="4673238"/>
          <a:ext cx="10972802" cy="1686160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5106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34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516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719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4.2.13.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ПЭТ-исследования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47 026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1 532 328,7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35 131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1 256 197,4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92C955F-B0F1-8F64-6151-4E37B5854D69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32C2A3-DB7B-571B-9668-5C17E46E095B}"/>
              </a:ext>
            </a:extLst>
          </p:cNvPr>
          <p:cNvSpPr txBox="1"/>
          <p:nvPr/>
        </p:nvSpPr>
        <p:spPr>
          <a:xfrm>
            <a:off x="1510017" y="6484140"/>
            <a:ext cx="6870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МО – медицинская организация, МБТ – межбюджетные трансферты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56A7A2-FE0A-78FC-5951-7DB0DFF7C71F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7619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560351" y="-1"/>
            <a:ext cx="10173051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alt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проведению диспансерного наблюдения</a:t>
            </a:r>
          </a:p>
          <a:p>
            <a:pPr>
              <a:defRPr/>
            </a:pPr>
            <a:endParaRPr lang="ru-RU" alt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A0CBC691-1834-4602-BFC2-30C8BA203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547" y="4614459"/>
            <a:ext cx="8386180" cy="148490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F9FF28E-EAFC-409B-B76A-43CC209EEF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788461"/>
              </p:ext>
            </p:extLst>
          </p:nvPr>
        </p:nvGraphicFramePr>
        <p:xfrm>
          <a:off x="1202436" y="1256480"/>
          <a:ext cx="10614855" cy="3121795"/>
        </p:xfrm>
        <a:graphic>
          <a:graphicData uri="http://schemas.openxmlformats.org/drawingml/2006/table">
            <a:tbl>
              <a:tblPr/>
              <a:tblGrid>
                <a:gridCol w="726272">
                  <a:extLst>
                    <a:ext uri="{9D8B030D-6E8A-4147-A177-3AD203B41FA5}">
                      <a16:colId xmlns:a16="http://schemas.microsoft.com/office/drawing/2014/main" val="3699760019"/>
                    </a:ext>
                  </a:extLst>
                </a:gridCol>
                <a:gridCol w="1646463">
                  <a:extLst>
                    <a:ext uri="{9D8B030D-6E8A-4147-A177-3AD203B41FA5}">
                      <a16:colId xmlns:a16="http://schemas.microsoft.com/office/drawing/2014/main" val="341191305"/>
                    </a:ext>
                  </a:extLst>
                </a:gridCol>
                <a:gridCol w="888077">
                  <a:extLst>
                    <a:ext uri="{9D8B030D-6E8A-4147-A177-3AD203B41FA5}">
                      <a16:colId xmlns:a16="http://schemas.microsoft.com/office/drawing/2014/main" val="2533620571"/>
                    </a:ext>
                  </a:extLst>
                </a:gridCol>
                <a:gridCol w="956011">
                  <a:extLst>
                    <a:ext uri="{9D8B030D-6E8A-4147-A177-3AD203B41FA5}">
                      <a16:colId xmlns:a16="http://schemas.microsoft.com/office/drawing/2014/main" val="3166471838"/>
                    </a:ext>
                  </a:extLst>
                </a:gridCol>
                <a:gridCol w="881901">
                  <a:extLst>
                    <a:ext uri="{9D8B030D-6E8A-4147-A177-3AD203B41FA5}">
                      <a16:colId xmlns:a16="http://schemas.microsoft.com/office/drawing/2014/main" val="349182579"/>
                    </a:ext>
                  </a:extLst>
                </a:gridCol>
                <a:gridCol w="911545">
                  <a:extLst>
                    <a:ext uri="{9D8B030D-6E8A-4147-A177-3AD203B41FA5}">
                      <a16:colId xmlns:a16="http://schemas.microsoft.com/office/drawing/2014/main" val="3254167983"/>
                    </a:ext>
                  </a:extLst>
                </a:gridCol>
                <a:gridCol w="763326">
                  <a:extLst>
                    <a:ext uri="{9D8B030D-6E8A-4147-A177-3AD203B41FA5}">
                      <a16:colId xmlns:a16="http://schemas.microsoft.com/office/drawing/2014/main" val="2062872461"/>
                    </a:ext>
                  </a:extLst>
                </a:gridCol>
                <a:gridCol w="768252">
                  <a:extLst>
                    <a:ext uri="{9D8B030D-6E8A-4147-A177-3AD203B41FA5}">
                      <a16:colId xmlns:a16="http://schemas.microsoft.com/office/drawing/2014/main" val="4136829103"/>
                    </a:ext>
                  </a:extLst>
                </a:gridCol>
                <a:gridCol w="768252">
                  <a:extLst>
                    <a:ext uri="{9D8B030D-6E8A-4147-A177-3AD203B41FA5}">
                      <a16:colId xmlns:a16="http://schemas.microsoft.com/office/drawing/2014/main" val="2668359045"/>
                    </a:ext>
                  </a:extLst>
                </a:gridCol>
                <a:gridCol w="856258">
                  <a:extLst>
                    <a:ext uri="{9D8B030D-6E8A-4147-A177-3AD203B41FA5}">
                      <a16:colId xmlns:a16="http://schemas.microsoft.com/office/drawing/2014/main" val="2807270044"/>
                    </a:ext>
                  </a:extLst>
                </a:gridCol>
                <a:gridCol w="680246">
                  <a:extLst>
                    <a:ext uri="{9D8B030D-6E8A-4147-A177-3AD203B41FA5}">
                      <a16:colId xmlns:a16="http://schemas.microsoft.com/office/drawing/2014/main" val="416738833"/>
                    </a:ext>
                  </a:extLst>
                </a:gridCol>
                <a:gridCol w="768252">
                  <a:extLst>
                    <a:ext uri="{9D8B030D-6E8A-4147-A177-3AD203B41FA5}">
                      <a16:colId xmlns:a16="http://schemas.microsoft.com/office/drawing/2014/main" val="1406220361"/>
                    </a:ext>
                  </a:extLst>
                </a:gridCol>
              </a:tblGrid>
              <a:tr h="0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814384"/>
                  </a:ext>
                </a:extLst>
              </a:tr>
              <a:tr h="2902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335099"/>
                  </a:ext>
                </a:extLst>
              </a:tr>
              <a:tr h="193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 реестрам счетов за январь-август 2024 г.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 анализу выставленных диагнозов заболеваний в счетах за январь-август 2024 г.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530431"/>
                  </a:ext>
                </a:extLst>
              </a:tr>
              <a:tr h="387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517952"/>
                  </a:ext>
                </a:extLst>
              </a:tr>
              <a:tr h="488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96356"/>
                  </a:ext>
                </a:extLst>
              </a:tr>
              <a:tr h="3885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4.1.9.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Диспансерное наблюдение, в том числе: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2 046 732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4 798 528,0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1 280 509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3 252 815,3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1 280 509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3 252 815,3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28380"/>
                  </a:ext>
                </a:extLst>
              </a:tr>
              <a:tr h="174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онкология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351 806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1 168 492,84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117 894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391 521,37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33,51%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33,51%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121 662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404 951,3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34,58%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34,66%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7825997"/>
                  </a:ext>
                </a:extLst>
              </a:tr>
              <a:tr h="174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87" marR="7687" marT="7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сахарный диабет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466 993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585 618,00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159 904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200 514,92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34,24%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34,24%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182 481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229 058,9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39,08%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39,11%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34436"/>
                  </a:ext>
                </a:extLst>
              </a:tr>
              <a:tr h="348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977 795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2 726 551,86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638 214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1 779 327,43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65,27%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65,26%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816 550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2 211 676,1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83,51%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81,12%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060497"/>
                  </a:ext>
                </a:extLst>
              </a:tr>
              <a:tr h="1257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7687" marR="7687" marT="76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250 138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317 865,27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364 497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881 451,57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145,72%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277,30%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159 816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407 129,0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63,89%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128,08%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806967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34E4B29-28EC-E37E-D753-D69799543EE1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553503-F32B-E7AB-5AD1-49C21CF4A8DD}"/>
              </a:ext>
            </a:extLst>
          </p:cNvPr>
          <p:cNvSpPr txBox="1"/>
          <p:nvPr/>
        </p:nvSpPr>
        <p:spPr>
          <a:xfrm>
            <a:off x="1615524" y="6507586"/>
            <a:ext cx="6870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МО – медицинская организация, МБТ – межбюджетные трансферты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D2C96B-24D8-8DC1-7616-A1C2C1677C8E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136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518407" y="-1"/>
            <a:ext cx="10214996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проведению диспансеризации и профилактических осмотров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7838"/>
              </p:ext>
            </p:extLst>
          </p:nvPr>
        </p:nvGraphicFramePr>
        <p:xfrm>
          <a:off x="921695" y="1370109"/>
          <a:ext cx="10952716" cy="2680780"/>
        </p:xfrm>
        <a:graphic>
          <a:graphicData uri="http://schemas.openxmlformats.org/drawingml/2006/table">
            <a:tbl>
              <a:tblPr/>
              <a:tblGrid>
                <a:gridCol w="1021959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517788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188338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83515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342239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1090569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1006678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42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276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4734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4.1.4./4.1.7/4.1.8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Диспансеризация, в том числе: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3 031 623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8 765 190,4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2 066 194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3 730 615,4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4.1.4./4.1.7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Диспансеризация (с учетом случаев проведения диспансеризации по оценке репродуктивного здоровья)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2 636 169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8 273 033,0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1 654 314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3 200 477,0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1385359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4.1.8.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Углубленная диспансеризация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395 454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492 157,4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411 880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530 138,4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995164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4.1.5./4.1.6.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Профилактические осмотры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2 434 198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5 763 895,3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1 477 540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2 902 207,4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336629"/>
                  </a:ext>
                </a:extLst>
              </a:tr>
              <a:tr h="1750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фин. обеспечение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14 529 085,7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6 632 822,7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45,7%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601518"/>
                  </a:ext>
                </a:extLst>
              </a:tr>
            </a:tbl>
          </a:graphicData>
        </a:graphic>
      </p:graphicFrame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A0CBC691-1834-4602-BFC2-30C8BA203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54" y="4268092"/>
            <a:ext cx="8744125" cy="17641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45C593-4D53-6C93-F987-B2870568624C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DC15A7-6BAC-8520-D7F4-8F3513ACD74F}"/>
              </a:ext>
            </a:extLst>
          </p:cNvPr>
          <p:cNvSpPr txBox="1"/>
          <p:nvPr/>
        </p:nvSpPr>
        <p:spPr>
          <a:xfrm>
            <a:off x="1638970" y="6519309"/>
            <a:ext cx="6870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МО – медицинская организация, МБТ – межбюджетные трансферты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319763-AEB8-B07D-A1D8-82F5B7F437A8}"/>
              </a:ext>
            </a:extLst>
          </p:cNvPr>
          <p:cNvSpPr/>
          <p:nvPr/>
        </p:nvSpPr>
        <p:spPr>
          <a:xfrm>
            <a:off x="1652953" y="6676640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645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133AD26-3183-424A-A6C2-AF4B905C0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18</a:t>
            </a:fld>
            <a:endParaRPr lang="ru-RU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14D880C-105C-45FA-A7B4-5FC032409B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90299"/>
              </p:ext>
            </p:extLst>
          </p:nvPr>
        </p:nvGraphicFramePr>
        <p:xfrm>
          <a:off x="1577131" y="198417"/>
          <a:ext cx="7113864" cy="6448569"/>
        </p:xfrm>
        <a:graphic>
          <a:graphicData uri="http://schemas.openxmlformats.org/drawingml/2006/table">
            <a:tbl>
              <a:tblPr/>
              <a:tblGrid>
                <a:gridCol w="739918">
                  <a:extLst>
                    <a:ext uri="{9D8B030D-6E8A-4147-A177-3AD203B41FA5}">
                      <a16:colId xmlns:a16="http://schemas.microsoft.com/office/drawing/2014/main" val="3288351959"/>
                    </a:ext>
                  </a:extLst>
                </a:gridCol>
                <a:gridCol w="2947127">
                  <a:extLst>
                    <a:ext uri="{9D8B030D-6E8A-4147-A177-3AD203B41FA5}">
                      <a16:colId xmlns:a16="http://schemas.microsoft.com/office/drawing/2014/main" val="2548928412"/>
                    </a:ext>
                  </a:extLst>
                </a:gridCol>
                <a:gridCol w="855921">
                  <a:extLst>
                    <a:ext uri="{9D8B030D-6E8A-4147-A177-3AD203B41FA5}">
                      <a16:colId xmlns:a16="http://schemas.microsoft.com/office/drawing/2014/main" val="1868266263"/>
                    </a:ext>
                  </a:extLst>
                </a:gridCol>
                <a:gridCol w="940572">
                  <a:extLst>
                    <a:ext uri="{9D8B030D-6E8A-4147-A177-3AD203B41FA5}">
                      <a16:colId xmlns:a16="http://schemas.microsoft.com/office/drawing/2014/main" val="222792955"/>
                    </a:ext>
                  </a:extLst>
                </a:gridCol>
                <a:gridCol w="815163">
                  <a:extLst>
                    <a:ext uri="{9D8B030D-6E8A-4147-A177-3AD203B41FA5}">
                      <a16:colId xmlns:a16="http://schemas.microsoft.com/office/drawing/2014/main" val="554187627"/>
                    </a:ext>
                  </a:extLst>
                </a:gridCol>
                <a:gridCol w="815163">
                  <a:extLst>
                    <a:ext uri="{9D8B030D-6E8A-4147-A177-3AD203B41FA5}">
                      <a16:colId xmlns:a16="http://schemas.microsoft.com/office/drawing/2014/main" val="1031467094"/>
                    </a:ext>
                  </a:extLst>
                </a:gridCol>
              </a:tblGrid>
              <a:tr h="25136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КСГ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Затратоёмкость (коэфф.)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Фактическое исполнение (застрахованные на территории Московской области)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93907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Средняя длительность, дни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Средняя стоимость (руб)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Доля КСГ, 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953653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st02.001.2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Осложнения, связанные с беременностью (длительность от 6 дней включительно до 11 дней включительно)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0,88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29 349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2,68%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2699804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st02.003.1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Родоразрешение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0,93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40 301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2,67%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419172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st02.001.1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Осложнения, связанные с беременностью (длительность 5 дней и менее)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25 769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2,52%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202262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st13.004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Нарушения ритма и проводимости (уровень 1)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1,12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27 396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2,45%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967379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st27.006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Стенокардия (кроме нестабильной), хроническая ишемическая болезнь сердца (уровень 1)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0,78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19 595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2,26%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461342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st23.004.2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Пневмония, плеврит, другие болезни плевры, без ОРИТ и ПИТ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32 407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2,26%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435433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st21.009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Операции на органе зрения (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факоэмульсификация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с имплантацией ИОЛ)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36 142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1,93%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483704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st02.012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Операции на женских половых органах (уровень 3)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34 364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1,83%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1161828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st04.005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поджелудочной железы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20 819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1,76%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14438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st15.017.1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Другие цереброваскулярные болезни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0,66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21 034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1,65%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89084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st02.011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Операции на женских половых органах (уровень 2)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0,58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18 355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1,63%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9986423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st27.005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Гипертоническая болезнь в стадии обострения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0,70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17 706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1,60%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281243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st35.002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Сахарный диабет, взрослые (уровень 2)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1,49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36 904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1,56%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61181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st31.003.1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Операции на коже, подкожной клетчатке, придатках кожи (уровень 2, подуровень 1)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18 246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1,27%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130005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st27.004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Другие болезни органов пищеварения, взрослые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0,59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12 396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1,19%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885431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st27.010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Бронхит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необструктивный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симптомы и признаки, относящиеся к органам дыхания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0,75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20 237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1,18%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895534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st15.014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Инфаркт мозга (уровень 1)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2,52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59 047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1,12%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8840952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st19.145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Лекарственная терапия при злокачественных новообразованиях (кроме лимфоидной и кроветворной тканей), взрослые (уровень 2)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0,63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19 032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1,02%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051769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st38.001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Соматические заболевания, осложненные старческой астенией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1,50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41 170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1,01%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423243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st29.013.1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Операции на костно-мышечной системе и суставах (уровень 5.1)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2,68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83 224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0,99%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12267"/>
                  </a:ext>
                </a:extLst>
              </a:tr>
              <a:tr h="2056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st21.005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Операции на органе зрения (уровень 5)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2,11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70 098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0,93%</a:t>
                      </a:r>
                    </a:p>
                  </a:txBody>
                  <a:tcPr marL="5960" marR="5960" marT="5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309832"/>
                  </a:ext>
                </a:extLst>
              </a:tr>
            </a:tbl>
          </a:graphicData>
        </a:graphic>
      </p:graphicFrame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E3984724-2945-4B17-A316-C51513698859}"/>
              </a:ext>
            </a:extLst>
          </p:cNvPr>
          <p:cNvSpPr txBox="1">
            <a:spLocks/>
          </p:cNvSpPr>
          <p:nvPr/>
        </p:nvSpPr>
        <p:spPr>
          <a:xfrm>
            <a:off x="8867163" y="-1"/>
            <a:ext cx="2866239" cy="1291906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alt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ТОП госпитализаций КС</a:t>
            </a:r>
          </a:p>
          <a:p>
            <a:pPr>
              <a:defRPr/>
            </a:pPr>
            <a:endParaRPr lang="ru-RU" alt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6384EC91-A1E7-4B96-AB0B-69E31EB89621}"/>
              </a:ext>
            </a:extLst>
          </p:cNvPr>
          <p:cNvSpPr txBox="1">
            <a:spLocks/>
          </p:cNvSpPr>
          <p:nvPr/>
        </p:nvSpPr>
        <p:spPr>
          <a:xfrm>
            <a:off x="8939866" y="1474128"/>
            <a:ext cx="3123503" cy="2032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35 % процентов случаев_21 КСГ;</a:t>
            </a:r>
          </a:p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госпитализаций выделенных КСГ на 7% предотвратили бы превышение объемов помощи по КС  в полном объеме</a:t>
            </a:r>
          </a:p>
          <a:p>
            <a:pPr>
              <a:buClr>
                <a:srgbClr val="000000"/>
              </a:buClr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0000"/>
              </a:buClr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2B7FE3-5EAC-BF23-68A9-E6B40984F20A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8B0063-CB68-6F86-5DB4-EA8CFF235D72}"/>
              </a:ext>
            </a:extLst>
          </p:cNvPr>
          <p:cNvSpPr txBox="1"/>
          <p:nvPr/>
        </p:nvSpPr>
        <p:spPr>
          <a:xfrm>
            <a:off x="8867163" y="6443260"/>
            <a:ext cx="286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КСГ – клинико-статистические группы, КС – круглосуточный стационар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5C8CE3-207C-4F69-476E-C85536B98121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5688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907AFA9-4522-4816-85D7-04B3B73E88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064681"/>
              </p:ext>
            </p:extLst>
          </p:nvPr>
        </p:nvGraphicFramePr>
        <p:xfrm>
          <a:off x="2827091" y="314178"/>
          <a:ext cx="9093666" cy="6040591"/>
        </p:xfrm>
        <a:graphic>
          <a:graphicData uri="http://schemas.openxmlformats.org/drawingml/2006/table">
            <a:tbl>
              <a:tblPr/>
              <a:tblGrid>
                <a:gridCol w="881472">
                  <a:extLst>
                    <a:ext uri="{9D8B030D-6E8A-4147-A177-3AD203B41FA5}">
                      <a16:colId xmlns:a16="http://schemas.microsoft.com/office/drawing/2014/main" val="2275688613"/>
                    </a:ext>
                  </a:extLst>
                </a:gridCol>
                <a:gridCol w="4180486">
                  <a:extLst>
                    <a:ext uri="{9D8B030D-6E8A-4147-A177-3AD203B41FA5}">
                      <a16:colId xmlns:a16="http://schemas.microsoft.com/office/drawing/2014/main" val="601050277"/>
                    </a:ext>
                  </a:extLst>
                </a:gridCol>
                <a:gridCol w="1020059">
                  <a:extLst>
                    <a:ext uri="{9D8B030D-6E8A-4147-A177-3AD203B41FA5}">
                      <a16:colId xmlns:a16="http://schemas.microsoft.com/office/drawing/2014/main" val="2953143465"/>
                    </a:ext>
                  </a:extLst>
                </a:gridCol>
                <a:gridCol w="1077621">
                  <a:extLst>
                    <a:ext uri="{9D8B030D-6E8A-4147-A177-3AD203B41FA5}">
                      <a16:colId xmlns:a16="http://schemas.microsoft.com/office/drawing/2014/main" val="3835020231"/>
                    </a:ext>
                  </a:extLst>
                </a:gridCol>
                <a:gridCol w="967014">
                  <a:extLst>
                    <a:ext uri="{9D8B030D-6E8A-4147-A177-3AD203B41FA5}">
                      <a16:colId xmlns:a16="http://schemas.microsoft.com/office/drawing/2014/main" val="2975902089"/>
                    </a:ext>
                  </a:extLst>
                </a:gridCol>
                <a:gridCol w="967014">
                  <a:extLst>
                    <a:ext uri="{9D8B030D-6E8A-4147-A177-3AD203B41FA5}">
                      <a16:colId xmlns:a16="http://schemas.microsoft.com/office/drawing/2014/main" val="1759974805"/>
                    </a:ext>
                  </a:extLst>
                </a:gridCol>
              </a:tblGrid>
              <a:tr h="139154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КСГ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Затратоёмкость (коэфф.)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Фактическое исполнение (застрахованные на территории Московской области)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212931"/>
                  </a:ext>
                </a:extLst>
              </a:tr>
              <a:tr h="21505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Средняя длительность, дни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Средняя стоимость (руб)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Доля КСГ, 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446781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ds13.001.1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системы кровообращения, взрослые (уровень 1)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0,64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11 193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17,09%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616156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ds02.001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Осложнения беременности, родов, послеродового периода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0,83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11 346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5,77%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888685"/>
                  </a:ext>
                </a:extLst>
              </a:tr>
              <a:tr h="206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ds19.116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Лекарственная терапия при злокачественных новообразованиях (кроме лимфоидной и кроветворной тканей), взрослые (уровень 1)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0,34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5 636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4,98%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189550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ds15.001.1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нервной системы, хромосомные аномалии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0,78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13 445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4,28%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145949"/>
                  </a:ext>
                </a:extLst>
              </a:tr>
              <a:tr h="1391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ds16.001.1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и травмы позвоночника, спинного мозга, последствия внутричерепной травмы, сотрясение головного мозга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0,75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12 830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3,85%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1747419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ds35.001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Сахарный диабет, взрослые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1,08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14 884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3,52%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014509"/>
                  </a:ext>
                </a:extLst>
              </a:tr>
              <a:tr h="206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ds19.117.1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Лекарственная терапия при злокачественных новообразованиях (кроме лимфоидной и кроветворной тканей), взрослые (уровень 2) (подуровень 1)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0,77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12 461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3,02%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8130"/>
                  </a:ext>
                </a:extLst>
              </a:tr>
              <a:tr h="1391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ds24.001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Системные поражения соединительной ткани,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артропатии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спондилопатии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взрослые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24 167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2,76%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48609"/>
                  </a:ext>
                </a:extLst>
              </a:tr>
              <a:tr h="206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ds37.004.2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реабилитация пациентов с заболеваниями опорно-двигательного аппарата и периферической нервной системы (3 балла по ШРМ) (длительность 12 дней и до 30 дней)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1,82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30 988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1,78%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385970"/>
                  </a:ext>
                </a:extLst>
              </a:tr>
              <a:tr h="1391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ds29.004.1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Заболевания опорно-двигательного аппарата, травмы, болезни мягких тканей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0,84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13 399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1,75%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830044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ds02.002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женских половых органов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10 619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1,75%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701570"/>
                  </a:ext>
                </a:extLst>
              </a:tr>
              <a:tr h="1391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ds06.004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Лечение дерматозов с применением наружной и системной терапии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0,97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15 234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1,74%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258110"/>
                  </a:ext>
                </a:extLst>
              </a:tr>
              <a:tr h="206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ds19.119.2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Лекарственная терапия при злокачественных новообразованиях (кроме лимфоидной и кроветворной тканей), взрослые (уровень 4) (подуровень 1)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31 888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1,71%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4179970"/>
                  </a:ext>
                </a:extLst>
              </a:tr>
              <a:tr h="1391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ds36.006.1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Злокачественное новообразование без специального противоопухолевого лечения 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0,40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5 038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1,66%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245165"/>
                  </a:ext>
                </a:extLst>
              </a:tr>
              <a:tr h="206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ds19.116.1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Лекарственная терапия при злокачественных новообразованиях (кроме лимфоидной и кроветворной тканей), взрослые (уровень 1) (подуровень 1)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0,34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5 686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1,64%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6729413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ds04.001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органов пищеварения, взрослые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0,89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12 196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1,47%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31122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ds23.001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0,90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12 206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1,34%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838716"/>
                  </a:ext>
                </a:extLst>
              </a:tr>
              <a:tr h="206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ds19.118.3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Лекарственная терапия при злокачественных новообразованиях (кроме лимфоидной и кроветворной тканей), взрослые (уровень 3) (sh0214, sh0216)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1,97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32 143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1,28%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4346661"/>
                  </a:ext>
                </a:extLst>
              </a:tr>
              <a:tr h="27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ds35.002.1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Другие болезни эндокринной системы, новообразования эндокринных желез доброкачественные,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situ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неопределенного и неизвестного характера, расстройства питания, другие нарушения обмена веществ (подуровень 1)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20 672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1,17%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168324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ds13.001.1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системы кровообращения, взрослые (уровень 1)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0,64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10 509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1,11%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4955835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ds02.001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Осложнения беременности, родов, послеродового периода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0,83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10 808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366092"/>
                          </a:solidFill>
                          <a:effectLst/>
                          <a:latin typeface="Times New Roman" panose="02020603050405020304" pitchFamily="18" charset="0"/>
                        </a:rPr>
                        <a:t>1,11%</a:t>
                      </a:r>
                    </a:p>
                  </a:txBody>
                  <a:tcPr marL="4217" marR="4217" marT="42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454645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71AC563-A66B-498F-B2DB-753FB6B13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EED1F66-61FC-4640-8A9D-A696A387F2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1336" y="1241876"/>
            <a:ext cx="2407640" cy="1281112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alt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ТОП госпитализаций ДС</a:t>
            </a:r>
          </a:p>
          <a:p>
            <a:pPr>
              <a:defRPr/>
            </a:pPr>
            <a:endParaRPr lang="ru-RU" alt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25518F6-EBDD-4479-A6D5-B76807342F84}"/>
              </a:ext>
            </a:extLst>
          </p:cNvPr>
          <p:cNvSpPr txBox="1">
            <a:spLocks/>
          </p:cNvSpPr>
          <p:nvPr/>
        </p:nvSpPr>
        <p:spPr>
          <a:xfrm>
            <a:off x="313188" y="2810312"/>
            <a:ext cx="2407640" cy="23740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65 % процентов случаев_21 КСГ;</a:t>
            </a:r>
          </a:p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госпитализаций выделенных КСГ на 21% предотвратили бы превышение объемов помощи по ДС  в полном объеме</a:t>
            </a:r>
          </a:p>
          <a:p>
            <a:pPr>
              <a:buClr>
                <a:srgbClr val="000000"/>
              </a:buClr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0000"/>
              </a:buClr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91A6B5-1AC7-32BF-1BB1-3D0977DECC0C}"/>
              </a:ext>
            </a:extLst>
          </p:cNvPr>
          <p:cNvSpPr txBox="1"/>
          <p:nvPr/>
        </p:nvSpPr>
        <p:spPr>
          <a:xfrm rot="16200000">
            <a:off x="11341286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4235D9-EA58-4DEF-3237-CEDAD953316D}"/>
              </a:ext>
            </a:extLst>
          </p:cNvPr>
          <p:cNvSpPr txBox="1"/>
          <p:nvPr/>
        </p:nvSpPr>
        <p:spPr>
          <a:xfrm>
            <a:off x="201336" y="6148142"/>
            <a:ext cx="286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КСГ – клинико-статистические группы, ДС – дневной стационар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863977-638F-9191-9543-397A84EE9EA4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413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760601" y="-1"/>
            <a:ext cx="10972802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условиям оказания</a:t>
            </a:r>
          </a:p>
        </p:txBody>
      </p:sp>
      <p:pic>
        <p:nvPicPr>
          <p:cNvPr id="7" name="Рисунок 6" descr="Computer Icons Hospital Bed Patient Health Care PNG, Clipart, Angle, Area,  Bed, Blue, Brand Free PNG">
            <a:extLst>
              <a:ext uri="{FF2B5EF4-FFF2-40B4-BE49-F238E27FC236}">
                <a16:creationId xmlns:a16="http://schemas.microsoft.com/office/drawing/2014/main" id="{3BD070E6-8A74-4EF6-9EAC-C4CC6265580E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49" b="89961" l="9890" r="89973">
                        <a14:foregroundMark x1="53571" y1="16339" x2="53434" y2="18110"/>
                        <a14:foregroundMark x1="52885" y1="18701" x2="53159" y2="16535"/>
                        <a14:foregroundMark x1="53434" y1="16732" x2="51099" y2="15748"/>
                        <a14:foregroundMark x1="53159" y1="17717" x2="54396" y2="15551"/>
                        <a14:foregroundMark x1="72802" y1="24606" x2="74451" y2="26181"/>
                        <a14:foregroundMark x1="71429" y1="40551" x2="62912" y2="51575"/>
                        <a14:foregroundMark x1="62912" y1="51575" x2="69918" y2="44488"/>
                        <a14:foregroundMark x1="69918" y1="44488" x2="59753" y2="52559"/>
                        <a14:foregroundMark x1="59753" y1="52559" x2="53571" y2="52756"/>
                        <a14:foregroundMark x1="47775" y1="17828" x2="46978" y2="19685"/>
                        <a14:foregroundMark x1="49181" y1="14554" x2="48167" y2="16916"/>
                        <a14:foregroundMark x1="51374" y1="9449" x2="50404" y2="11707"/>
                        <a14:foregroundMark x1="46978" y1="19685" x2="46429" y2="45669"/>
                        <a14:foregroundMark x1="52610" y1="33661" x2="57555" y2="53740"/>
                        <a14:foregroundMark x1="17170" y1="56693" x2="17170" y2="56693"/>
                        <a14:foregroundMark x1="22390" y1="76378" x2="22390" y2="76378"/>
                        <a14:foregroundMark x1="83242" y1="70866" x2="83242" y2="70866"/>
                        <a14:backgroundMark x1="49451" y1="10827" x2="48626" y2="12402"/>
                        <a14:backgroundMark x1="50412" y1="11811" x2="51099" y2="12402"/>
                        <a14:backgroundMark x1="48214" y1="16929" x2="48077" y2="179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143" y="4889198"/>
            <a:ext cx="1677929" cy="10605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5E75D12-A62D-4186-A3CE-7EED7FE9BD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87615"/>
              </p:ext>
            </p:extLst>
          </p:nvPr>
        </p:nvGraphicFramePr>
        <p:xfrm>
          <a:off x="450212" y="1291381"/>
          <a:ext cx="11593580" cy="3247063"/>
        </p:xfrm>
        <a:graphic>
          <a:graphicData uri="http://schemas.openxmlformats.org/drawingml/2006/table">
            <a:tbl>
              <a:tblPr/>
              <a:tblGrid>
                <a:gridCol w="579497">
                  <a:extLst>
                    <a:ext uri="{9D8B030D-6E8A-4147-A177-3AD203B41FA5}">
                      <a16:colId xmlns:a16="http://schemas.microsoft.com/office/drawing/2014/main" val="2248620827"/>
                    </a:ext>
                  </a:extLst>
                </a:gridCol>
                <a:gridCol w="2172092">
                  <a:extLst>
                    <a:ext uri="{9D8B030D-6E8A-4147-A177-3AD203B41FA5}">
                      <a16:colId xmlns:a16="http://schemas.microsoft.com/office/drawing/2014/main" val="569876224"/>
                    </a:ext>
                  </a:extLst>
                </a:gridCol>
                <a:gridCol w="1107346">
                  <a:extLst>
                    <a:ext uri="{9D8B030D-6E8A-4147-A177-3AD203B41FA5}">
                      <a16:colId xmlns:a16="http://schemas.microsoft.com/office/drawing/2014/main" val="3417520246"/>
                    </a:ext>
                  </a:extLst>
                </a:gridCol>
                <a:gridCol w="1115736">
                  <a:extLst>
                    <a:ext uri="{9D8B030D-6E8A-4147-A177-3AD203B41FA5}">
                      <a16:colId xmlns:a16="http://schemas.microsoft.com/office/drawing/2014/main" val="817251105"/>
                    </a:ext>
                  </a:extLst>
                </a:gridCol>
                <a:gridCol w="847288">
                  <a:extLst>
                    <a:ext uri="{9D8B030D-6E8A-4147-A177-3AD203B41FA5}">
                      <a16:colId xmlns:a16="http://schemas.microsoft.com/office/drawing/2014/main" val="349702419"/>
                    </a:ext>
                  </a:extLst>
                </a:gridCol>
                <a:gridCol w="1048624">
                  <a:extLst>
                    <a:ext uri="{9D8B030D-6E8A-4147-A177-3AD203B41FA5}">
                      <a16:colId xmlns:a16="http://schemas.microsoft.com/office/drawing/2014/main" val="908329777"/>
                    </a:ext>
                  </a:extLst>
                </a:gridCol>
                <a:gridCol w="1006679">
                  <a:extLst>
                    <a:ext uri="{9D8B030D-6E8A-4147-A177-3AD203B41FA5}">
                      <a16:colId xmlns:a16="http://schemas.microsoft.com/office/drawing/2014/main" val="385694300"/>
                    </a:ext>
                  </a:extLst>
                </a:gridCol>
                <a:gridCol w="931178">
                  <a:extLst>
                    <a:ext uri="{9D8B030D-6E8A-4147-A177-3AD203B41FA5}">
                      <a16:colId xmlns:a16="http://schemas.microsoft.com/office/drawing/2014/main" val="780444851"/>
                    </a:ext>
                  </a:extLst>
                </a:gridCol>
                <a:gridCol w="973123">
                  <a:extLst>
                    <a:ext uri="{9D8B030D-6E8A-4147-A177-3AD203B41FA5}">
                      <a16:colId xmlns:a16="http://schemas.microsoft.com/office/drawing/2014/main" val="894946302"/>
                    </a:ext>
                  </a:extLst>
                </a:gridCol>
                <a:gridCol w="931178">
                  <a:extLst>
                    <a:ext uri="{9D8B030D-6E8A-4147-A177-3AD203B41FA5}">
                      <a16:colId xmlns:a16="http://schemas.microsoft.com/office/drawing/2014/main" val="1260640950"/>
                    </a:ext>
                  </a:extLst>
                </a:gridCol>
                <a:gridCol w="880839">
                  <a:extLst>
                    <a:ext uri="{9D8B030D-6E8A-4147-A177-3AD203B41FA5}">
                      <a16:colId xmlns:a16="http://schemas.microsoft.com/office/drawing/2014/main" val="193381290"/>
                    </a:ext>
                  </a:extLst>
                </a:gridCol>
              </a:tblGrid>
              <a:tr h="4898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на территории Московской области </a:t>
                      </a:r>
                    </a:p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янв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-август 2024 г.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172200"/>
                  </a:ext>
                </a:extLst>
              </a:tr>
              <a:tr h="2107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</a:t>
                      </a:r>
                    </a:p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 МБТ бюджета МО)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2024 г.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811252"/>
                  </a:ext>
                </a:extLst>
              </a:tr>
              <a:tr h="3611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Ср. стоимость</a:t>
                      </a:r>
                    </a:p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 случая, рублей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Ср. стоимость</a:t>
                      </a:r>
                    </a:p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случая, рублей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Ср. стоимость 1 случая, рублей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100%)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87210"/>
                  </a:ext>
                </a:extLst>
              </a:tr>
              <a:tr h="2559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фин. обеспечение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132 075 519,5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94 240 216,6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71,4%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948" marR="4948" marT="49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8B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687721"/>
                  </a:ext>
                </a:extLst>
              </a:tr>
              <a:tr h="270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Скорая медицинская помощь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2 164 125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8 331 923,0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3 850,0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954 246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5 554 414,1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5 820,7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44,1%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66,7%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151,2%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411978"/>
                  </a:ext>
                </a:extLst>
              </a:tr>
              <a:tr h="1286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Амбулаторно-поликлиническая помощь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50 883 162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55 478 941,6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1 090,3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35 525 282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38 773 890,4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1 091,4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69,8%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69,9%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100,1%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8962612"/>
                  </a:ext>
                </a:extLst>
              </a:tr>
              <a:tr h="3041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Круглосуточный стационар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1 170 772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45 625 394,1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38 970,3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791 339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33 145 897,3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41 885,8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67,6%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72,6%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107,5%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479389"/>
                  </a:ext>
                </a:extLst>
              </a:tr>
              <a:tr h="1286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Высокотехнологичная медицинская помощь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43 776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8 494 564,6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194 046,2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28 780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6 142 502,2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213 429,5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65,7%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72,3%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110,0%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592526"/>
                  </a:ext>
                </a:extLst>
              </a:tr>
              <a:tr h="3139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Дневной стационар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450 770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14 144 696,2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31 379,0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339 161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10 623 512,6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31 322,9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75,2%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75,1%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99,8%</a:t>
                      </a:r>
                    </a:p>
                  </a:txBody>
                  <a:tcPr marL="4948" marR="4948" marT="49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76447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5CFADF3-2831-4294-A36F-A9A2FAEE40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2" b="97885" l="10000" r="90000">
                        <a14:foregroundMark x1="38444" y1="30385" x2="38444" y2="30385"/>
                        <a14:foregroundMark x1="26444" y1="92692" x2="26444" y2="92692"/>
                        <a14:foregroundMark x1="40333" y1="94038" x2="40333" y2="94038"/>
                        <a14:foregroundMark x1="45000" y1="96346" x2="45000" y2="96346"/>
                        <a14:foregroundMark x1="26000" y1="97115" x2="26000" y2="97115"/>
                        <a14:foregroundMark x1="40778" y1="97308" x2="40778" y2="97308"/>
                        <a14:foregroundMark x1="44778" y1="97885" x2="44778" y2="97885"/>
                        <a14:foregroundMark x1="61222" y1="6538" x2="61222" y2="6538"/>
                        <a14:foregroundMark x1="65111" y1="962" x2="65111" y2="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184" y="4889199"/>
            <a:ext cx="1882061" cy="105794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5BD5A3C-C0E5-463F-9E38-A4BA6CAEBF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" b="96200" l="10000" r="90000">
                        <a14:foregroundMark x1="63222" y1="41600" x2="63111" y2="48600"/>
                        <a14:foregroundMark x1="56111" y1="7000" x2="61667" y2="6600"/>
                        <a14:foregroundMark x1="61667" y1="6600" x2="61889" y2="6800"/>
                        <a14:foregroundMark x1="36111" y1="22400" x2="35778" y2="23400"/>
                        <a14:foregroundMark x1="37556" y1="48000" x2="29000" y2="60800"/>
                        <a14:foregroundMark x1="29000" y1="60800" x2="28444" y2="62400"/>
                        <a14:foregroundMark x1="35333" y1="81800" x2="50222" y2="82000"/>
                        <a14:foregroundMark x1="37667" y1="93800" x2="46444" y2="95000"/>
                        <a14:foregroundMark x1="65111" y1="77200" x2="65333" y2="96200"/>
                        <a14:foregroundMark x1="58000" y1="1000" x2="58000" y2="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65" y="4889199"/>
            <a:ext cx="1741255" cy="105794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54EDB2C-BD70-4BF9-953E-E835BED94BC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9375" t="29357" r="29375" b="22295"/>
          <a:stretch/>
        </p:blipFill>
        <p:spPr>
          <a:xfrm>
            <a:off x="2150246" y="4835188"/>
            <a:ext cx="1813191" cy="1163037"/>
          </a:xfrm>
          <a:prstGeom prst="rect">
            <a:avLst/>
          </a:prstGeom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69540872-7BD0-4740-9BA4-F44B785CCFDA}"/>
              </a:ext>
            </a:extLst>
          </p:cNvPr>
          <p:cNvSpPr/>
          <p:nvPr/>
        </p:nvSpPr>
        <p:spPr>
          <a:xfrm>
            <a:off x="8397380" y="3020037"/>
            <a:ext cx="755009" cy="243281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ECEF9AA5-CAAE-4A17-A83D-64CC07261727}"/>
              </a:ext>
            </a:extLst>
          </p:cNvPr>
          <p:cNvSpPr/>
          <p:nvPr/>
        </p:nvSpPr>
        <p:spPr>
          <a:xfrm>
            <a:off x="8397380" y="3614072"/>
            <a:ext cx="755009" cy="243281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5B78CFB2-6DEE-4936-BAC1-9685FC777074}"/>
              </a:ext>
            </a:extLst>
          </p:cNvPr>
          <p:cNvSpPr/>
          <p:nvPr/>
        </p:nvSpPr>
        <p:spPr>
          <a:xfrm>
            <a:off x="8397379" y="3954617"/>
            <a:ext cx="755009" cy="243281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C218B02-29C5-4850-A8D7-F7F6476A1C65}"/>
              </a:ext>
            </a:extLst>
          </p:cNvPr>
          <p:cNvSpPr/>
          <p:nvPr/>
        </p:nvSpPr>
        <p:spPr>
          <a:xfrm>
            <a:off x="9329956" y="3307359"/>
            <a:ext cx="755009" cy="243281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3F0880FC-7EF4-4E0E-9F50-0A1A149AA56F}"/>
              </a:ext>
            </a:extLst>
          </p:cNvPr>
          <p:cNvSpPr/>
          <p:nvPr/>
        </p:nvSpPr>
        <p:spPr>
          <a:xfrm>
            <a:off x="9390077" y="4268413"/>
            <a:ext cx="755009" cy="243281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CF5116-9DA4-1C19-BC47-870DDF07EC6E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14DE67-8421-A529-7CA5-F23095D31E3A}"/>
              </a:ext>
            </a:extLst>
          </p:cNvPr>
          <p:cNvSpPr txBox="1"/>
          <p:nvPr/>
        </p:nvSpPr>
        <p:spPr>
          <a:xfrm>
            <a:off x="1629508" y="6348980"/>
            <a:ext cx="43844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МБТ – межбюджетные трансферты, МО – медицинская организация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350283-608A-772B-0A8D-2AFEE6BF8039}"/>
              </a:ext>
            </a:extLst>
          </p:cNvPr>
          <p:cNvSpPr/>
          <p:nvPr/>
        </p:nvSpPr>
        <p:spPr>
          <a:xfrm>
            <a:off x="1629508" y="6520589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81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FA7FE-07A5-41F3-B0BF-34CBEE2B1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3443" y="1588844"/>
            <a:ext cx="8583032" cy="2479064"/>
          </a:xfrm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ru-RU" sz="8900" b="1" dirty="0">
                <a:solidFill>
                  <a:srgbClr val="00B0F0"/>
                </a:solidFill>
                <a:latin typeface="Bookman Old Style" panose="02050604050505020204" pitchFamily="18" charset="0"/>
              </a:rPr>
              <a:t>СПАСИБО ЗА ВНИМАНИЕ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C597719-ADFF-40CD-8A5F-1486F4904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276A22-DAD7-B8D6-D691-FD2E45CDF5CA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315704-DB30-42E6-6FD7-E3719F64D328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2845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459683" y="-1"/>
            <a:ext cx="10273719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профилю «онкология»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088720"/>
              </p:ext>
            </p:extLst>
          </p:nvPr>
        </p:nvGraphicFramePr>
        <p:xfrm>
          <a:off x="921695" y="1643528"/>
          <a:ext cx="10972802" cy="2250655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42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276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4734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"онкология" в КС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58 052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5 229 618,9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46 517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3 756 025,0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80,1%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71,8%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2.2.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"онкология" ВМП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8 084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1 587 507,0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5 590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1 211 654,7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69,1%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76,3%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995164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3.3.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"онкология" в ДС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85 549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6 515 152,7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80 585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5 198 011,5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94,2%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79,8%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336629"/>
                  </a:ext>
                </a:extLst>
              </a:tr>
              <a:tr h="1750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фин. обеспечение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151 685 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13 332 278,7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132 692 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10 165 691,1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87,5%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76,2%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601518"/>
                  </a:ext>
                </a:extLst>
              </a:tr>
            </a:tbl>
          </a:graphicData>
        </a:graphic>
      </p:graphicFrame>
      <p:pic>
        <p:nvPicPr>
          <p:cNvPr id="7" name="Рисунок 6" descr="Computer Icons Hospital Bed Patient Health Care PNG, Clipart, Angle, Area,  Bed, Blue, Brand Free PNG">
            <a:extLst>
              <a:ext uri="{FF2B5EF4-FFF2-40B4-BE49-F238E27FC236}">
                <a16:creationId xmlns:a16="http://schemas.microsoft.com/office/drawing/2014/main" id="{3BD070E6-8A74-4EF6-9EAC-C4CC6265580E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49" b="89961" l="9890" r="89973">
                        <a14:foregroundMark x1="53571" y1="16339" x2="53434" y2="18110"/>
                        <a14:foregroundMark x1="52885" y1="18701" x2="53159" y2="16535"/>
                        <a14:foregroundMark x1="53434" y1="16732" x2="51099" y2="15748"/>
                        <a14:foregroundMark x1="53159" y1="17717" x2="54396" y2="15551"/>
                        <a14:foregroundMark x1="72802" y1="24606" x2="74451" y2="26181"/>
                        <a14:foregroundMark x1="71429" y1="40551" x2="62912" y2="51575"/>
                        <a14:foregroundMark x1="62912" y1="51575" x2="69918" y2="44488"/>
                        <a14:foregroundMark x1="69918" y1="44488" x2="59753" y2="52559"/>
                        <a14:foregroundMark x1="59753" y1="52559" x2="53571" y2="52756"/>
                        <a14:foregroundMark x1="47775" y1="17828" x2="46978" y2="19685"/>
                        <a14:foregroundMark x1="49181" y1="14554" x2="48167" y2="16916"/>
                        <a14:foregroundMark x1="51374" y1="9449" x2="50404" y2="11707"/>
                        <a14:foregroundMark x1="46978" y1="19685" x2="46429" y2="45669"/>
                        <a14:foregroundMark x1="52610" y1="33661" x2="57555" y2="53740"/>
                        <a14:foregroundMark x1="17170" y1="56693" x2="17170" y2="56693"/>
                        <a14:foregroundMark x1="22390" y1="76378" x2="22390" y2="76378"/>
                        <a14:foregroundMark x1="83242" y1="70866" x2="83242" y2="70866"/>
                        <a14:backgroundMark x1="49451" y1="10827" x2="48626" y2="12402"/>
                        <a14:backgroundMark x1="50412" y1="11811" x2="51099" y2="12402"/>
                        <a14:backgroundMark x1="48214" y1="16929" x2="48077" y2="179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579" y="606587"/>
            <a:ext cx="2141990" cy="109011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E1E32C5-E637-410F-8521-FD5460C24045}"/>
              </a:ext>
            </a:extLst>
          </p:cNvPr>
          <p:cNvSpPr txBox="1">
            <a:spLocks/>
          </p:cNvSpPr>
          <p:nvPr/>
        </p:nvSpPr>
        <p:spPr>
          <a:xfrm>
            <a:off x="1392572" y="4160939"/>
            <a:ext cx="10799427" cy="2634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rgbClr val="000000"/>
              </a:buClr>
              <a:buAutoNum type="arabicPeriod"/>
              <a:defRPr/>
            </a:pPr>
            <a:r>
              <a:rPr lang="ru-RU" sz="14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Ожидаемое перевыполнение объемов медицинской помощи по профилю «онкология» составит порядка 30% по объемам помощи и 15% по финансам</a:t>
            </a: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endParaRPr lang="ru-RU" sz="14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 startAt="2"/>
              <a:defRPr/>
            </a:pPr>
            <a:r>
              <a:rPr lang="ru-RU" sz="14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стоимость по ДС: ГУЗЫ план 51 239 рублей,  факт 35 868 рублей, средняя фактическая стоимость по </a:t>
            </a:r>
            <a:r>
              <a:rPr lang="ru-RU" sz="14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ЧУЗам</a:t>
            </a:r>
            <a:r>
              <a:rPr lang="ru-RU" sz="14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130 960 рублей (при плановой 126 104 рублей). В целом по ДС фактическая стоимость лечения составляет 77 208 рубля при плановом значении 81 694 рубля.</a:t>
            </a:r>
          </a:p>
          <a:p>
            <a:pPr marL="457200" indent="-457200">
              <a:buClr>
                <a:srgbClr val="000000"/>
              </a:buClr>
              <a:buAutoNum type="arabicPeriod" startAt="2"/>
              <a:defRPr/>
            </a:pPr>
            <a:endParaRPr lang="ru-RU" sz="14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 startAt="3"/>
              <a:defRPr/>
            </a:pPr>
            <a:r>
              <a:rPr lang="ru-RU" sz="14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ДС 81% составляет химиотерапия, 7% лучевая терапия</a:t>
            </a:r>
          </a:p>
          <a:p>
            <a:pPr marL="457200" indent="-457200">
              <a:buClr>
                <a:srgbClr val="000000"/>
              </a:buClr>
              <a:buAutoNum type="arabicPeriod" startAt="3"/>
              <a:defRPr/>
            </a:pPr>
            <a:endParaRPr lang="ru-RU" sz="14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 startAt="3"/>
              <a:defRPr/>
            </a:pPr>
            <a:r>
              <a:rPr lang="ru-RU" sz="14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Фактическая средняя стоимость лечения в круглосуточном стационаре составляет 94 578 рублей при плановых значениях </a:t>
            </a:r>
          </a:p>
          <a:p>
            <a:pPr>
              <a:buClr>
                <a:srgbClr val="000000"/>
              </a:buClr>
              <a:defRPr/>
            </a:pPr>
            <a:r>
              <a:rPr lang="ru-RU" sz="14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99 744 рубля</a:t>
            </a:r>
            <a:br>
              <a:rPr lang="ru-RU" sz="14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84FCDD-1D3C-A443-5F81-EAF8B276CB00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AB5F0F-A63A-F910-DDC8-7BEEECEE1B30}"/>
              </a:ext>
            </a:extLst>
          </p:cNvPr>
          <p:cNvSpPr txBox="1"/>
          <p:nvPr/>
        </p:nvSpPr>
        <p:spPr>
          <a:xfrm>
            <a:off x="1629508" y="6372426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МБТ – межбюджетные трансферты, МО – медицинская организация, КС – круглосуточный стационар, ДС – дневной стационар, ВМП – высокотехнологичная медицинская помощь, ГУЗЫ – государственные учреждения здравоохранения, ЧУЗЫ – частные учреждения зравоохранения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A0A68F-2431-8EEF-679C-918FD96619B7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676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526795" y="-1"/>
            <a:ext cx="10206607" cy="84221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по профилю </a:t>
            </a:r>
          </a:p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«медицинская реабилитация»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612651"/>
              </p:ext>
            </p:extLst>
          </p:nvPr>
        </p:nvGraphicFramePr>
        <p:xfrm>
          <a:off x="492154" y="1394323"/>
          <a:ext cx="10972802" cy="2191195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42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276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2 024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4734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"медицинская реабилитация" в КС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42 076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2 043 969,8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26 870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1 588 499,1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"медицинская реабилитация" в ДС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20 288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545 096,9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18 404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593 294,3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995164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4.1.3.1.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"медицинская реабилитация" в АПП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24 248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554 324,4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32 086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712 719,2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336629"/>
                  </a:ext>
                </a:extLst>
              </a:tr>
              <a:tr h="1750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фин. обеспечение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3 143 391,1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2 894 512,6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92,1%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601518"/>
                  </a:ext>
                </a:extLst>
              </a:tr>
            </a:tbl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AE35D2-3EB2-4071-A0C0-9FF0E6CFDB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48" t="23608" r="13303" b="16086"/>
          <a:stretch/>
        </p:blipFill>
        <p:spPr>
          <a:xfrm>
            <a:off x="335560" y="3826934"/>
            <a:ext cx="3263317" cy="1509208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5E2C727-8558-43E8-9A66-56425C55FE89}"/>
              </a:ext>
            </a:extLst>
          </p:cNvPr>
          <p:cNvSpPr txBox="1">
            <a:spLocks/>
          </p:cNvSpPr>
          <p:nvPr/>
        </p:nvSpPr>
        <p:spPr>
          <a:xfrm>
            <a:off x="3721915" y="4041159"/>
            <a:ext cx="8134525" cy="1831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rgbClr val="000000"/>
              </a:buClr>
              <a:buAutoNum type="arabicPeriod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Медицинскую реабилитацию в ДС оказывает 27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мед.организаций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 них 12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11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4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ФУЗа</a:t>
            </a: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амбулаторно-поликлинических условиях оказывают 32 медицинские организации, из них 20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8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ЧУЗы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4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ФУЗа</a:t>
            </a: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 startAt="3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</a:t>
            </a:r>
            <a:r>
              <a:rPr lang="ru-RU" sz="15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круглосуточногостационара</a:t>
            </a: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медицинскую реабилитацию оказывают 41 медицинская организация, из них 25 </a:t>
            </a:r>
            <a:r>
              <a:rPr lang="ru-RU" sz="16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ГУЗы</a:t>
            </a:r>
            <a:r>
              <a:rPr lang="ru-RU" sz="16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9 </a:t>
            </a:r>
            <a:r>
              <a:rPr lang="ru-RU" sz="16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ЧУЗы</a:t>
            </a:r>
            <a:r>
              <a:rPr lang="ru-RU" sz="16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7 </a:t>
            </a:r>
            <a:r>
              <a:rPr lang="ru-RU" sz="1600" b="1" i="1" dirty="0" err="1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ФУЗы</a:t>
            </a:r>
            <a:endParaRPr lang="ru-RU" sz="16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 startAt="3"/>
              <a:defRPr/>
            </a:pPr>
            <a:endParaRPr lang="ru-RU" sz="16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AutoNum type="arabicPeriod" startAt="3"/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объемов финансирования по прогнозу составит порядка 40%</a:t>
            </a:r>
            <a:br>
              <a:rPr lang="ru-RU" sz="23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3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676A9-EAB1-BCFF-8A35-E4890533FE1E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A82FA5-7667-6CBC-0343-03EBDF4B3E9C}"/>
              </a:ext>
            </a:extLst>
          </p:cNvPr>
          <p:cNvSpPr txBox="1"/>
          <p:nvPr/>
        </p:nvSpPr>
        <p:spPr>
          <a:xfrm>
            <a:off x="1336430" y="6327934"/>
            <a:ext cx="951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МБТ – межбюджетные трансферты, МО – медицинская организация, КС – круглосуточный стационар, ДС – дневной стационар, АПП – аапаратно-программные комплексы, ГУЗЫ – государственные учреждения здравоохранения, ЧУЗЫ – частные учреждения здравоохранения, ФУЗЫ  - федеральные учреждения здравоохранения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7EB2E7-8242-EE8C-B38A-A1D0332F0BFE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0285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DE11CA-80FD-4D08-9944-574BB379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88EC8B4-C53D-4692-88C8-83D15CDA4742}"/>
              </a:ext>
            </a:extLst>
          </p:cNvPr>
          <p:cNvSpPr txBox="1">
            <a:spLocks/>
          </p:cNvSpPr>
          <p:nvPr/>
        </p:nvSpPr>
        <p:spPr>
          <a:xfrm>
            <a:off x="1652631" y="-1"/>
            <a:ext cx="10080771" cy="1058377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с применением генно-инженерных биологических препаратов и селективных иммунодепрессантов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461B574-63AB-4613-AD5F-B32877C2C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564397"/>
              </p:ext>
            </p:extLst>
          </p:nvPr>
        </p:nvGraphicFramePr>
        <p:xfrm>
          <a:off x="609599" y="1237805"/>
          <a:ext cx="10972802" cy="2191195"/>
        </p:xfrm>
        <a:graphic>
          <a:graphicData uri="http://schemas.openxmlformats.org/drawingml/2006/table">
            <a:tbl>
              <a:tblPr/>
              <a:tblGrid>
                <a:gridCol w="782973">
                  <a:extLst>
                    <a:ext uri="{9D8B030D-6E8A-4147-A177-3AD203B41FA5}">
                      <a16:colId xmlns:a16="http://schemas.microsoft.com/office/drawing/2014/main" val="377833005"/>
                    </a:ext>
                  </a:extLst>
                </a:gridCol>
                <a:gridCol w="2684477">
                  <a:extLst>
                    <a:ext uri="{9D8B030D-6E8A-4147-A177-3AD203B41FA5}">
                      <a16:colId xmlns:a16="http://schemas.microsoft.com/office/drawing/2014/main" val="3043399292"/>
                    </a:ext>
                  </a:extLst>
                </a:gridCol>
                <a:gridCol w="1501630">
                  <a:extLst>
                    <a:ext uri="{9D8B030D-6E8A-4147-A177-3AD203B41FA5}">
                      <a16:colId xmlns:a16="http://schemas.microsoft.com/office/drawing/2014/main" val="63059734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4172938815"/>
                    </a:ext>
                  </a:extLst>
                </a:gridCol>
                <a:gridCol w="1233182">
                  <a:extLst>
                    <a:ext uri="{9D8B030D-6E8A-4147-A177-3AD203B41FA5}">
                      <a16:colId xmlns:a16="http://schemas.microsoft.com/office/drawing/2014/main" val="145897087"/>
                    </a:ext>
                  </a:extLst>
                </a:gridCol>
                <a:gridCol w="1284382">
                  <a:extLst>
                    <a:ext uri="{9D8B030D-6E8A-4147-A177-3AD203B41FA5}">
                      <a16:colId xmlns:a16="http://schemas.microsoft.com/office/drawing/2014/main" val="756698762"/>
                    </a:ext>
                  </a:extLst>
                </a:gridCol>
                <a:gridCol w="952372">
                  <a:extLst>
                    <a:ext uri="{9D8B030D-6E8A-4147-A177-3AD203B41FA5}">
                      <a16:colId xmlns:a16="http://schemas.microsoft.com/office/drawing/2014/main" val="107189086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091249900"/>
                    </a:ext>
                  </a:extLst>
                </a:gridCol>
              </a:tblGrid>
              <a:tr h="642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гр. плана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Группа плана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застрахованным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территории Московской области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за январь-август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отчетного периода </a:t>
                      </a:r>
                    </a:p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66,7%)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38661"/>
                  </a:ext>
                </a:extLst>
              </a:tr>
              <a:tr h="276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 без учета случаев 2023г. и МБТ бюджета МО)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Случаи 2024 г.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5122"/>
                  </a:ext>
                </a:extLst>
              </a:tr>
              <a:tr h="4734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75792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ГИБП в КС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6 319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343 375,4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259 543,6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437656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2.3.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ГИБП ВМП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149 966,6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95 484,7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995164"/>
                  </a:ext>
                </a:extLst>
              </a:tr>
              <a:tr h="168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3.6.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ГИБП в ДС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634 084,1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9 198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392 658,7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336629"/>
                  </a:ext>
                </a:extLst>
              </a:tr>
              <a:tr h="1750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фин. обеспечение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1 127 426,0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747 687,0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85" marR="6485" marT="6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66,3%</a:t>
                      </a:r>
                    </a:p>
                  </a:txBody>
                  <a:tcPr marL="6485" marR="6485" marT="64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601518"/>
                  </a:ext>
                </a:extLst>
              </a:tr>
            </a:tbl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6407A17-259F-4DA2-A4AC-DDACF7B49858}"/>
              </a:ext>
            </a:extLst>
          </p:cNvPr>
          <p:cNvSpPr txBox="1">
            <a:spLocks/>
          </p:cNvSpPr>
          <p:nvPr/>
        </p:nvSpPr>
        <p:spPr>
          <a:xfrm>
            <a:off x="1652631" y="4041159"/>
            <a:ext cx="10203809" cy="1831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исполнению объемов медицинской помощи по ГИБП в условиях КС ожидается перевыполнение на 11%, ВМП в пределах утвержденных объемов помощи, а в условиях ДС исполнение составит всего 82% </a:t>
            </a:r>
          </a:p>
          <a:p>
            <a:pPr marL="457200" indent="-457200">
              <a:buClr>
                <a:srgbClr val="000000"/>
              </a:buClr>
              <a:buAutoNum type="arabicPeriod"/>
              <a:defRPr/>
            </a:pPr>
            <a:endParaRPr lang="ru-RU" sz="1500" b="1" i="1" dirty="0">
              <a:solidFill>
                <a:srgbClr val="0F26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1D86C9-7790-4D86-2436-F2549A82D919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78D0F6-9044-8927-F789-95178D051BD0}"/>
              </a:ext>
            </a:extLst>
          </p:cNvPr>
          <p:cNvSpPr txBox="1"/>
          <p:nvPr/>
        </p:nvSpPr>
        <p:spPr>
          <a:xfrm>
            <a:off x="1652631" y="6227117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МБТ – межбюджетные трансферты, МО – медицинская организация, ГИБП - </a:t>
            </a:r>
            <a:r>
              <a:rPr lang="ru-RU" sz="900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Генно-инженерные биологические препараты; </a:t>
            </a:r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 КС – круглосуточный стационар, ДС – дневной стационар, ВМП – высокотехнологичная медицинская помощь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C216B1-93B9-DFB5-E373-3D179F910965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382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7298DDD0-D3C4-4589-AEB3-6F6589C82C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098513"/>
              </p:ext>
            </p:extLst>
          </p:nvPr>
        </p:nvGraphicFramePr>
        <p:xfrm>
          <a:off x="2164345" y="1152907"/>
          <a:ext cx="8724901" cy="3665220"/>
        </p:xfrm>
        <a:graphic>
          <a:graphicData uri="http://schemas.openxmlformats.org/drawingml/2006/table">
            <a:tbl>
              <a:tblPr/>
              <a:tblGrid>
                <a:gridCol w="1139616">
                  <a:extLst>
                    <a:ext uri="{9D8B030D-6E8A-4147-A177-3AD203B41FA5}">
                      <a16:colId xmlns:a16="http://schemas.microsoft.com/office/drawing/2014/main" val="1720327108"/>
                    </a:ext>
                  </a:extLst>
                </a:gridCol>
                <a:gridCol w="1008940">
                  <a:extLst>
                    <a:ext uri="{9D8B030D-6E8A-4147-A177-3AD203B41FA5}">
                      <a16:colId xmlns:a16="http://schemas.microsoft.com/office/drawing/2014/main" val="138544081"/>
                    </a:ext>
                  </a:extLst>
                </a:gridCol>
                <a:gridCol w="1045408">
                  <a:extLst>
                    <a:ext uri="{9D8B030D-6E8A-4147-A177-3AD203B41FA5}">
                      <a16:colId xmlns:a16="http://schemas.microsoft.com/office/drawing/2014/main" val="426555908"/>
                    </a:ext>
                  </a:extLst>
                </a:gridCol>
                <a:gridCol w="1154811">
                  <a:extLst>
                    <a:ext uri="{9D8B030D-6E8A-4147-A177-3AD203B41FA5}">
                      <a16:colId xmlns:a16="http://schemas.microsoft.com/office/drawing/2014/main" val="967652794"/>
                    </a:ext>
                  </a:extLst>
                </a:gridCol>
                <a:gridCol w="1157850">
                  <a:extLst>
                    <a:ext uri="{9D8B030D-6E8A-4147-A177-3AD203B41FA5}">
                      <a16:colId xmlns:a16="http://schemas.microsoft.com/office/drawing/2014/main" val="2679720884"/>
                    </a:ext>
                  </a:extLst>
                </a:gridCol>
                <a:gridCol w="1157850">
                  <a:extLst>
                    <a:ext uri="{9D8B030D-6E8A-4147-A177-3AD203B41FA5}">
                      <a16:colId xmlns:a16="http://schemas.microsoft.com/office/drawing/2014/main" val="1581605653"/>
                    </a:ext>
                  </a:extLst>
                </a:gridCol>
                <a:gridCol w="1157850">
                  <a:extLst>
                    <a:ext uri="{9D8B030D-6E8A-4147-A177-3AD203B41FA5}">
                      <a16:colId xmlns:a16="http://schemas.microsoft.com/office/drawing/2014/main" val="4087779528"/>
                    </a:ext>
                  </a:extLst>
                </a:gridCol>
                <a:gridCol w="902576">
                  <a:extLst>
                    <a:ext uri="{9D8B030D-6E8A-4147-A177-3AD203B41FA5}">
                      <a16:colId xmlns:a16="http://schemas.microsoft.com/office/drawing/2014/main" val="2779652088"/>
                    </a:ext>
                  </a:extLst>
                </a:gridCol>
              </a:tblGrid>
              <a:tr h="209550"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B084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2024 год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Прогноз на 2024 на основе сред. количества случаев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Отклонение от 165 протокола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726464"/>
                  </a:ext>
                </a:extLst>
              </a:tr>
              <a:tr h="20955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(165 протокол)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209280"/>
                  </a:ext>
                </a:extLst>
              </a:tr>
              <a:tr h="96202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 мед. помощи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тыс.руб.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088356"/>
                  </a:ext>
                </a:extLst>
              </a:tr>
              <a:tr h="24765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6 319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343 375,4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7 007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364 271,4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20 896,0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527264"/>
                  </a:ext>
                </a:extLst>
              </a:tr>
              <a:tr h="247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3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6 268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339 835,5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6 808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350 565,5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10 730,0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813902"/>
                  </a:ext>
                </a:extLst>
              </a:tr>
              <a:tr h="257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3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3 539,9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13 705,9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10 166,0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483329"/>
                  </a:ext>
                </a:extLst>
              </a:tr>
              <a:tr h="24765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ВМП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149 966,6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134 057,4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-15 909,2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768548"/>
                  </a:ext>
                </a:extLst>
              </a:tr>
              <a:tr h="247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3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107 098,7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111 225,2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4 126,5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100513"/>
                  </a:ext>
                </a:extLst>
              </a:tr>
              <a:tr h="257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3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42 867,9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22 832,2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-20 035,7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015253"/>
                  </a:ext>
                </a:extLst>
              </a:tr>
              <a:tr h="24765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634 084,1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13 802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551 708,2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-3 306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-82 375,9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913328"/>
                  </a:ext>
                </a:extLst>
              </a:tr>
              <a:tr h="247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3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13 620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489 800,1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11 417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454 404,9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-2 203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-35 395,2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3658088"/>
                  </a:ext>
                </a:extLst>
              </a:tr>
              <a:tr h="257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3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144 284,0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97 303,3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-1 103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-46 980,7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8798614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5EEAB8E-5573-4907-9939-CD2E4AB99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41FEBBA-F80E-4831-B2F2-819427F9F44E}"/>
              </a:ext>
            </a:extLst>
          </p:cNvPr>
          <p:cNvSpPr txBox="1">
            <a:spLocks/>
          </p:cNvSpPr>
          <p:nvPr/>
        </p:nvSpPr>
        <p:spPr>
          <a:xfrm>
            <a:off x="1652631" y="47521"/>
            <a:ext cx="10080771" cy="1017881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с применением генно-инженерных биологических препаратов и селективных иммунодепрессантов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5B66BCA-B19B-4EF6-A329-779EC5D8FB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565472"/>
              </p:ext>
            </p:extLst>
          </p:nvPr>
        </p:nvGraphicFramePr>
        <p:xfrm>
          <a:off x="4329056" y="4917203"/>
          <a:ext cx="656019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487">
                  <a:extLst>
                    <a:ext uri="{9D8B030D-6E8A-4147-A177-3AD203B41FA5}">
                      <a16:colId xmlns:a16="http://schemas.microsoft.com/office/drawing/2014/main" val="2812811600"/>
                    </a:ext>
                  </a:extLst>
                </a:gridCol>
                <a:gridCol w="2248927">
                  <a:extLst>
                    <a:ext uri="{9D8B030D-6E8A-4147-A177-3AD203B41FA5}">
                      <a16:colId xmlns:a16="http://schemas.microsoft.com/office/drawing/2014/main" val="433349747"/>
                    </a:ext>
                  </a:extLst>
                </a:gridCol>
                <a:gridCol w="2366776">
                  <a:extLst>
                    <a:ext uri="{9D8B030D-6E8A-4147-A177-3AD203B41FA5}">
                      <a16:colId xmlns:a16="http://schemas.microsoft.com/office/drawing/2014/main" val="33289298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оказания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655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КС инициация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808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ДС инициация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044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 инициация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77369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C4E4E74-01C4-AEB3-D794-3309AF764128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0A1E52-6977-5946-7588-2F5772D8F2A4}"/>
              </a:ext>
            </a:extLst>
          </p:cNvPr>
          <p:cNvSpPr txBox="1"/>
          <p:nvPr/>
        </p:nvSpPr>
        <p:spPr>
          <a:xfrm>
            <a:off x="1302754" y="5472514"/>
            <a:ext cx="3024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МБТ – межбюджетные трансферты, МО – медицинская организация, ГИБП - </a:t>
            </a:r>
            <a:r>
              <a:rPr lang="ru-RU" sz="900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Генно-инженерные биологические препараты; </a:t>
            </a:r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КС – круглосуточный стационар, ДС – дневной стационар, ВМП – высокотехнологичная медицинская помощь, ГУЗЫ – государственные учреждения здравоохранения, ЧУЗЫ – частные учреждения здравоохранения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5FCE78-126F-208B-0305-E4E405727945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922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D1F270FC-B789-4A6B-B605-749EAE4D61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599456"/>
            <a:ext cx="1498592" cy="1058377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4937DD0-956B-41AA-9E8F-9A647A17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C1404E2-1733-4075-B7FB-43FFCF1EDE54}"/>
              </a:ext>
            </a:extLst>
          </p:cNvPr>
          <p:cNvSpPr txBox="1">
            <a:spLocks/>
          </p:cNvSpPr>
          <p:nvPr/>
        </p:nvSpPr>
        <p:spPr>
          <a:xfrm>
            <a:off x="1652631" y="47521"/>
            <a:ext cx="10080771" cy="1058377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с применением генно-инженерных биологических препаратов и селективных иммунодепрессантов (без учета иммунизации детей)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B2C6242-61F6-4645-A9E5-8E906EEFE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01" y="1374397"/>
            <a:ext cx="1772163" cy="12010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0F824F3-1E5A-4093-90DD-6E01A8BF22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8614" y="1537243"/>
            <a:ext cx="1930217" cy="120102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BE10557-10A2-4A8D-8E2D-81027318B360}"/>
              </a:ext>
            </a:extLst>
          </p:cNvPr>
          <p:cNvSpPr/>
          <p:nvPr/>
        </p:nvSpPr>
        <p:spPr>
          <a:xfrm>
            <a:off x="1015993" y="3463147"/>
            <a:ext cx="1153690" cy="7046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2B505F6-1027-4BAF-9CCB-9D62E477C542}"/>
              </a:ext>
            </a:extLst>
          </p:cNvPr>
          <p:cNvSpPr/>
          <p:nvPr/>
        </p:nvSpPr>
        <p:spPr>
          <a:xfrm>
            <a:off x="1015993" y="4904871"/>
            <a:ext cx="1153689" cy="704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AF7E59F-A049-401E-BD06-F0C886F6C316}"/>
              </a:ext>
            </a:extLst>
          </p:cNvPr>
          <p:cNvSpPr/>
          <p:nvPr/>
        </p:nvSpPr>
        <p:spPr>
          <a:xfrm>
            <a:off x="1166282" y="3463147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A46DCC3-0F83-4148-AC88-954391DC209A}"/>
              </a:ext>
            </a:extLst>
          </p:cNvPr>
          <p:cNvSpPr/>
          <p:nvPr/>
        </p:nvSpPr>
        <p:spPr>
          <a:xfrm>
            <a:off x="1143325" y="4870882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6DB8EC3-042A-4F52-A140-BFED617F6A26}"/>
              </a:ext>
            </a:extLst>
          </p:cNvPr>
          <p:cNvSpPr/>
          <p:nvPr/>
        </p:nvSpPr>
        <p:spPr>
          <a:xfrm>
            <a:off x="3187051" y="3428999"/>
            <a:ext cx="1661780" cy="7046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3 979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80C5600-E42B-4C69-A6CC-0121F70250A1}"/>
              </a:ext>
            </a:extLst>
          </p:cNvPr>
          <p:cNvSpPr/>
          <p:nvPr/>
        </p:nvSpPr>
        <p:spPr>
          <a:xfrm>
            <a:off x="6014406" y="3428999"/>
            <a:ext cx="1661780" cy="7046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361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5BA0623-9EAD-48DE-92CA-04890CF0BB23}"/>
              </a:ext>
            </a:extLst>
          </p:cNvPr>
          <p:cNvSpPr/>
          <p:nvPr/>
        </p:nvSpPr>
        <p:spPr>
          <a:xfrm>
            <a:off x="3187051" y="4904872"/>
            <a:ext cx="1661780" cy="704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3117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42E10D1-0B39-4BA9-B1B0-AAA86EB843F9}"/>
              </a:ext>
            </a:extLst>
          </p:cNvPr>
          <p:cNvSpPr/>
          <p:nvPr/>
        </p:nvSpPr>
        <p:spPr>
          <a:xfrm>
            <a:off x="6014406" y="4904840"/>
            <a:ext cx="1661780" cy="704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363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010A4CE-B965-4FBE-9368-080E39C23DBF}"/>
              </a:ext>
            </a:extLst>
          </p:cNvPr>
          <p:cNvSpPr/>
          <p:nvPr/>
        </p:nvSpPr>
        <p:spPr>
          <a:xfrm>
            <a:off x="8989519" y="3415059"/>
            <a:ext cx="1661780" cy="7046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4340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20EDD03-3D48-4871-8311-6449E4308754}"/>
              </a:ext>
            </a:extLst>
          </p:cNvPr>
          <p:cNvSpPr/>
          <p:nvPr/>
        </p:nvSpPr>
        <p:spPr>
          <a:xfrm>
            <a:off x="8989519" y="4887876"/>
            <a:ext cx="1661780" cy="704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3 480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07FD434-3ACC-4AE9-A481-54DDB735A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7688" y="1487914"/>
            <a:ext cx="1913611" cy="1250353"/>
          </a:xfrm>
          <a:prstGeom prst="rect">
            <a:avLst/>
          </a:prstGeom>
        </p:spPr>
      </p:pic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41DFACCC-DBD3-4F7F-A5D1-EC21B00283C0}"/>
              </a:ext>
            </a:extLst>
          </p:cNvPr>
          <p:cNvSpPr txBox="1">
            <a:spLocks/>
          </p:cNvSpPr>
          <p:nvPr/>
        </p:nvSpPr>
        <p:spPr>
          <a:xfrm>
            <a:off x="1828799" y="5754078"/>
            <a:ext cx="9353725" cy="871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defRPr/>
            </a:pPr>
            <a:r>
              <a:rPr lang="ru-RU" sz="1500" b="1" i="1" dirty="0">
                <a:solidFill>
                  <a:srgbClr val="0F26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2 161 пациент, пролеченный в 2023 году не получал терапию ГИБП и СИ в 2024 году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3DB206-A690-A277-FE12-28409B0E49DE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866C26-9F87-1E32-2651-D93FB2C2EFD6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2083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39883EDF-B3AB-4CBF-943A-D153073A6C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7985775"/>
              </p:ext>
            </p:extLst>
          </p:nvPr>
        </p:nvGraphicFramePr>
        <p:xfrm>
          <a:off x="2223084" y="1507239"/>
          <a:ext cx="9096970" cy="4962332"/>
        </p:xfrm>
        <a:graphic>
          <a:graphicData uri="http://schemas.openxmlformats.org/drawingml/2006/table">
            <a:tbl>
              <a:tblPr/>
              <a:tblGrid>
                <a:gridCol w="823487">
                  <a:extLst>
                    <a:ext uri="{9D8B030D-6E8A-4147-A177-3AD203B41FA5}">
                      <a16:colId xmlns:a16="http://schemas.microsoft.com/office/drawing/2014/main" val="2065818247"/>
                    </a:ext>
                  </a:extLst>
                </a:gridCol>
                <a:gridCol w="4220377">
                  <a:extLst>
                    <a:ext uri="{9D8B030D-6E8A-4147-A177-3AD203B41FA5}">
                      <a16:colId xmlns:a16="http://schemas.microsoft.com/office/drawing/2014/main" val="2509357276"/>
                    </a:ext>
                  </a:extLst>
                </a:gridCol>
                <a:gridCol w="823487">
                  <a:extLst>
                    <a:ext uri="{9D8B030D-6E8A-4147-A177-3AD203B41FA5}">
                      <a16:colId xmlns:a16="http://schemas.microsoft.com/office/drawing/2014/main" val="3040495716"/>
                    </a:ext>
                  </a:extLst>
                </a:gridCol>
                <a:gridCol w="1737045">
                  <a:extLst>
                    <a:ext uri="{9D8B030D-6E8A-4147-A177-3AD203B41FA5}">
                      <a16:colId xmlns:a16="http://schemas.microsoft.com/office/drawing/2014/main" val="3249091162"/>
                    </a:ext>
                  </a:extLst>
                </a:gridCol>
                <a:gridCol w="1492574">
                  <a:extLst>
                    <a:ext uri="{9D8B030D-6E8A-4147-A177-3AD203B41FA5}">
                      <a16:colId xmlns:a16="http://schemas.microsoft.com/office/drawing/2014/main" val="991212695"/>
                    </a:ext>
                  </a:extLst>
                </a:gridCol>
              </a:tblGrid>
              <a:tr h="9445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Схема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стоимость случая ГИБП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случаев по нозологическим формам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0604102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3480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51 793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773617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0948705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 (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C00-D48)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69 238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905712"/>
                  </a:ext>
                </a:extLst>
              </a:tr>
              <a:tr h="404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 (D50-D89)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58 642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678511"/>
                  </a:ext>
                </a:extLst>
              </a:tr>
              <a:tr h="404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 (E00-E90)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49 229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0903561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 (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G00-G99)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97 176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232256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IX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 (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I00-I99)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54 043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568265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 (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J00-J99)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52 335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9,7%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751170"/>
                  </a:ext>
                </a:extLst>
              </a:tr>
              <a:tr h="1349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XI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 (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K00-K93)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428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73 475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12,3%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860379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XII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 (L00-L99)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733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50 464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21,1%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900475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XIII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 (M00-M99)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1539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46 019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44,2%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469650"/>
                  </a:ext>
                </a:extLst>
              </a:tr>
              <a:tr h="404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XXI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Факторы, влияющие на состояние здоровья населения и обращения в учреждения здравоохранения (Z00-Z99)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132 547   </a:t>
                      </a:r>
                    </a:p>
                  </a:txBody>
                  <a:tcPr marL="6426" marR="6426" marT="64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0,5%</a:t>
                      </a:r>
                    </a:p>
                  </a:txBody>
                  <a:tcPr marL="6426" marR="6426" marT="64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193128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04089FA-7273-4A61-9734-804941519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0A638227-2BF6-40B5-B858-2B803E70D657}"/>
              </a:ext>
            </a:extLst>
          </p:cNvPr>
          <p:cNvSpPr txBox="1">
            <a:spLocks/>
          </p:cNvSpPr>
          <p:nvPr/>
        </p:nvSpPr>
        <p:spPr>
          <a:xfrm>
            <a:off x="1652631" y="47521"/>
            <a:ext cx="10080771" cy="1058377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Исполнение объемов медицинской помощи с применением генно-инженерных биологических препаратов и селективных иммунодепрессантов (без учета иммунизации детей)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72DD6F-6279-52BD-0D7D-C81303C06A14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A70C42-754B-3547-0108-3A378E9A5D18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1077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5B3F75E-61E2-4082-BF28-2DCD2FE2E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5" name="Объект 5">
            <a:extLst>
              <a:ext uri="{FF2B5EF4-FFF2-40B4-BE49-F238E27FC236}">
                <a16:creationId xmlns:a16="http://schemas.microsoft.com/office/drawing/2014/main" id="{15E010C9-5D4D-48D9-AD61-23AD4D130B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754474"/>
              </p:ext>
            </p:extLst>
          </p:nvPr>
        </p:nvGraphicFramePr>
        <p:xfrm>
          <a:off x="4353907" y="1382183"/>
          <a:ext cx="6756401" cy="2832735"/>
        </p:xfrm>
        <a:graphic>
          <a:graphicData uri="http://schemas.openxmlformats.org/drawingml/2006/table">
            <a:tbl>
              <a:tblPr/>
              <a:tblGrid>
                <a:gridCol w="1208539">
                  <a:extLst>
                    <a:ext uri="{9D8B030D-6E8A-4147-A177-3AD203B41FA5}">
                      <a16:colId xmlns:a16="http://schemas.microsoft.com/office/drawing/2014/main" val="2775433132"/>
                    </a:ext>
                  </a:extLst>
                </a:gridCol>
                <a:gridCol w="1322732">
                  <a:extLst>
                    <a:ext uri="{9D8B030D-6E8A-4147-A177-3AD203B41FA5}">
                      <a16:colId xmlns:a16="http://schemas.microsoft.com/office/drawing/2014/main" val="1438318229"/>
                    </a:ext>
                  </a:extLst>
                </a:gridCol>
                <a:gridCol w="761285">
                  <a:extLst>
                    <a:ext uri="{9D8B030D-6E8A-4147-A177-3AD203B41FA5}">
                      <a16:colId xmlns:a16="http://schemas.microsoft.com/office/drawing/2014/main" val="2544064367"/>
                    </a:ext>
                  </a:extLst>
                </a:gridCol>
                <a:gridCol w="786661">
                  <a:extLst>
                    <a:ext uri="{9D8B030D-6E8A-4147-A177-3AD203B41FA5}">
                      <a16:colId xmlns:a16="http://schemas.microsoft.com/office/drawing/2014/main" val="3951743115"/>
                    </a:ext>
                  </a:extLst>
                </a:gridCol>
                <a:gridCol w="824725">
                  <a:extLst>
                    <a:ext uri="{9D8B030D-6E8A-4147-A177-3AD203B41FA5}">
                      <a16:colId xmlns:a16="http://schemas.microsoft.com/office/drawing/2014/main" val="4119055567"/>
                    </a:ext>
                  </a:extLst>
                </a:gridCol>
                <a:gridCol w="1027734">
                  <a:extLst>
                    <a:ext uri="{9D8B030D-6E8A-4147-A177-3AD203B41FA5}">
                      <a16:colId xmlns:a16="http://schemas.microsoft.com/office/drawing/2014/main" val="2491475254"/>
                    </a:ext>
                  </a:extLst>
                </a:gridCol>
                <a:gridCol w="824725">
                  <a:extLst>
                    <a:ext uri="{9D8B030D-6E8A-4147-A177-3AD203B41FA5}">
                      <a16:colId xmlns:a16="http://schemas.microsoft.com/office/drawing/2014/main" val="45070463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Средняя стоимость затрат на 1 </a:t>
                      </a:r>
                      <a:r>
                        <a:rPr lang="ru-RU" sz="12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пациенто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-дня (кассовые расходы МО)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Оплата труда и начисления на выплаты по оплате труда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Оплата работ, услуг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Поступление нефинансовых активов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Прочие расходы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857790"/>
                  </a:ext>
                </a:extLst>
              </a:tr>
              <a:tr h="971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медикаментов и перевязочных средств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95922"/>
                  </a:ext>
                </a:extLst>
              </a:tr>
              <a:tr h="7715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ИТОГО по Московской области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effectLst/>
                          <a:latin typeface="Times New Roman" panose="02020603050405020304" pitchFamily="18" charset="0"/>
                        </a:rPr>
                        <a:t>4 094,5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1 413,9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477,6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2 173,5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1 892,7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29,5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83898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effectLst/>
                          <a:latin typeface="Times New Roman" panose="02020603050405020304" pitchFamily="18" charset="0"/>
                        </a:rPr>
                        <a:t>2 304,7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1 000,5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177,5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1 100,6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860,9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26,1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974464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effectLst/>
                          <a:latin typeface="Times New Roman" panose="02020603050405020304" pitchFamily="18" charset="0"/>
                        </a:rPr>
                        <a:t>1 118,1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895,3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67,1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154,9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120,8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05340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C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effectLst/>
                          <a:latin typeface="Times New Roman" panose="02020603050405020304" pitchFamily="18" charset="0"/>
                        </a:rPr>
                        <a:t>11 328,5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3 062,5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1 678,7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6 541,2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6 070,9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46,1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360718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8A0F729C-1A42-4BE8-9BE0-E1CC3D62F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854017"/>
              </p:ext>
            </p:extLst>
          </p:nvPr>
        </p:nvGraphicFramePr>
        <p:xfrm>
          <a:off x="4353907" y="4568754"/>
          <a:ext cx="6907870" cy="2026920"/>
        </p:xfrm>
        <a:graphic>
          <a:graphicData uri="http://schemas.openxmlformats.org/drawingml/2006/table">
            <a:tbl>
              <a:tblPr/>
              <a:tblGrid>
                <a:gridCol w="1235633">
                  <a:extLst>
                    <a:ext uri="{9D8B030D-6E8A-4147-A177-3AD203B41FA5}">
                      <a16:colId xmlns:a16="http://schemas.microsoft.com/office/drawing/2014/main" val="919328295"/>
                    </a:ext>
                  </a:extLst>
                </a:gridCol>
                <a:gridCol w="1352386">
                  <a:extLst>
                    <a:ext uri="{9D8B030D-6E8A-4147-A177-3AD203B41FA5}">
                      <a16:colId xmlns:a16="http://schemas.microsoft.com/office/drawing/2014/main" val="3931941791"/>
                    </a:ext>
                  </a:extLst>
                </a:gridCol>
                <a:gridCol w="778352">
                  <a:extLst>
                    <a:ext uri="{9D8B030D-6E8A-4147-A177-3AD203B41FA5}">
                      <a16:colId xmlns:a16="http://schemas.microsoft.com/office/drawing/2014/main" val="3534193293"/>
                    </a:ext>
                  </a:extLst>
                </a:gridCol>
                <a:gridCol w="804297">
                  <a:extLst>
                    <a:ext uri="{9D8B030D-6E8A-4147-A177-3AD203B41FA5}">
                      <a16:colId xmlns:a16="http://schemas.microsoft.com/office/drawing/2014/main" val="3222057004"/>
                    </a:ext>
                  </a:extLst>
                </a:gridCol>
                <a:gridCol w="849211">
                  <a:extLst>
                    <a:ext uri="{9D8B030D-6E8A-4147-A177-3AD203B41FA5}">
                      <a16:colId xmlns:a16="http://schemas.microsoft.com/office/drawing/2014/main" val="1295892860"/>
                    </a:ext>
                  </a:extLst>
                </a:gridCol>
                <a:gridCol w="1044777">
                  <a:extLst>
                    <a:ext uri="{9D8B030D-6E8A-4147-A177-3AD203B41FA5}">
                      <a16:colId xmlns:a16="http://schemas.microsoft.com/office/drawing/2014/main" val="111292106"/>
                    </a:ext>
                  </a:extLst>
                </a:gridCol>
                <a:gridCol w="843214">
                  <a:extLst>
                    <a:ext uri="{9D8B030D-6E8A-4147-A177-3AD203B41FA5}">
                      <a16:colId xmlns:a16="http://schemas.microsoft.com/office/drawing/2014/main" val="359540119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Средняя стоимость затрат на 1 </a:t>
                      </a:r>
                      <a:r>
                        <a:rPr lang="ru-RU" sz="12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пациенто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-дня (кассовые расходы МО)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Оплата труда и начисления на выплаты по оплате труда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Оплата работ, услуг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Поступление нефинансовых активов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Прочие расходы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428673"/>
                  </a:ext>
                </a:extLst>
              </a:tr>
              <a:tr h="971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медикаментов и перевязочных средств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859341"/>
                  </a:ext>
                </a:extLst>
              </a:tr>
              <a:tr h="7715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Поддерживающая терапия ГИБП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6 000,0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4 266,5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525,0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1 173,5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расчетная величина по препарату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439070"/>
                  </a:ext>
                </a:extLst>
              </a:tr>
            </a:tbl>
          </a:graphicData>
        </a:graphic>
      </p:graphicFrame>
      <p:sp>
        <p:nvSpPr>
          <p:cNvPr id="8" name="Стрелка: изогнутая влево 7">
            <a:extLst>
              <a:ext uri="{FF2B5EF4-FFF2-40B4-BE49-F238E27FC236}">
                <a16:creationId xmlns:a16="http://schemas.microsoft.com/office/drawing/2014/main" id="{3C4B409D-70C7-4E27-9718-85CEE89AF72F}"/>
              </a:ext>
            </a:extLst>
          </p:cNvPr>
          <p:cNvSpPr/>
          <p:nvPr/>
        </p:nvSpPr>
        <p:spPr>
          <a:xfrm>
            <a:off x="7617203" y="3017118"/>
            <a:ext cx="503340" cy="334851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03D428A-DB48-4F80-8A70-73E932C0343E}"/>
              </a:ext>
            </a:extLst>
          </p:cNvPr>
          <p:cNvSpPr txBox="1">
            <a:spLocks/>
          </p:cNvSpPr>
          <p:nvPr/>
        </p:nvSpPr>
        <p:spPr>
          <a:xfrm>
            <a:off x="2637369" y="4064774"/>
            <a:ext cx="5726777" cy="619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 выше в 3 раза кассовых расходов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!!!!!!</a:t>
            </a:r>
            <a:endParaRPr lang="ru-RU" sz="3100" b="1" dirty="0">
              <a:solidFill>
                <a:srgbClr val="FF0000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6A180B6-47E9-4B9C-8E3C-9DC02C3184B0}"/>
              </a:ext>
            </a:extLst>
          </p:cNvPr>
          <p:cNvSpPr txBox="1">
            <a:spLocks/>
          </p:cNvSpPr>
          <p:nvPr/>
        </p:nvSpPr>
        <p:spPr>
          <a:xfrm>
            <a:off x="1652631" y="94530"/>
            <a:ext cx="10080771" cy="1058377"/>
          </a:xfrm>
          <a:prstGeom prst="rect">
            <a:avLst/>
          </a:prstGeom>
          <a:solidFill>
            <a:srgbClr val="4295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Расчет стоимости введения генно-инженерных биологических препаратов и селективных иммунодепрессантов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B0F746-ECC6-6CB5-6FD0-E1A811A7576B}"/>
              </a:ext>
            </a:extLst>
          </p:cNvPr>
          <p:cNvSpPr txBox="1"/>
          <p:nvPr/>
        </p:nvSpPr>
        <p:spPr>
          <a:xfrm rot="16200000">
            <a:off x="11247502" y="6032340"/>
            <a:ext cx="1374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CP-477203</a:t>
            </a:r>
            <a:endParaRPr lang="ru-RU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B6A710-B9FD-29F5-6DB0-0067F43606EB}"/>
              </a:ext>
            </a:extLst>
          </p:cNvPr>
          <p:cNvSpPr txBox="1"/>
          <p:nvPr/>
        </p:nvSpPr>
        <p:spPr>
          <a:xfrm>
            <a:off x="1212673" y="4916834"/>
            <a:ext cx="3141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МО – медицинская организация, ГУЗЫ – государственные учреждения здравоохранения, ЧУЗЫ – частные учреждения здравоохранения, ФУЗЫ  - федеральные учреждения здравоохранения, ГИБП - Генно-инженерные биологические препараты, ФОТ – фонд оплаты труда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323B26-02E0-83A0-DD0C-D04BEBA0CF5F}"/>
              </a:ext>
            </a:extLst>
          </p:cNvPr>
          <p:cNvSpPr/>
          <p:nvPr/>
        </p:nvSpPr>
        <p:spPr>
          <a:xfrm>
            <a:off x="1617784" y="6653194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Мнение эксперта. Эксперт –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800" dirty="0">
                <a:latin typeface="Calibri" panose="020F0502020204030204"/>
              </a:rPr>
              <a:t>Боброва Е.А. - Первый заместитель директора Территориального фонда обязательного медицинского страхования Московской области 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442292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5930</TotalTime>
  <Words>4964</Words>
  <Application>Microsoft Office PowerPoint</Application>
  <PresentationFormat>Широкоэкранный</PresentationFormat>
  <Paragraphs>1263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Bookman Old Style</vt:lpstr>
      <vt:lpstr>Calibri</vt:lpstr>
      <vt:lpstr>Century Gothic</vt:lpstr>
      <vt:lpstr>Roboto</vt:lpstr>
      <vt:lpstr>Times New Roman</vt:lpstr>
      <vt:lpstr>Wingdings 3</vt:lpstr>
      <vt:lpstr>Легкий дым</vt:lpstr>
      <vt:lpstr>Анализ структуры госпитализаций в разрезе перевыполнения объемов и финансирования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ТОП госпитализаций ДС 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Левицкая Ирина Николаевна</dc:creator>
  <cp:lastModifiedBy>Алаторцев Алексей Вячеславович</cp:lastModifiedBy>
  <cp:revision>64</cp:revision>
  <cp:lastPrinted>2024-09-23T15:13:10Z</cp:lastPrinted>
  <dcterms:created xsi:type="dcterms:W3CDTF">2024-09-19T09:17:55Z</dcterms:created>
  <dcterms:modified xsi:type="dcterms:W3CDTF">2024-09-30T07:21:29Z</dcterms:modified>
</cp:coreProperties>
</file>